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206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947BE-0A66-45B4-839D-683EFB6FB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2F76295-565B-486E-A837-121CE61E8D86}">
      <dgm:prSet/>
      <dgm:spPr/>
      <dgm:t>
        <a:bodyPr/>
        <a:lstStyle/>
        <a:p>
          <a:r>
            <a:rPr lang="sl-SI" dirty="0"/>
            <a:t>Problem pokrivanja košev</a:t>
          </a:r>
        </a:p>
      </dgm:t>
    </dgm:pt>
    <dgm:pt modelId="{02A839B7-29EE-40C9-B6B5-8C695F06EDB8}" type="parTrans" cxnId="{DA6ACC34-AEA6-4FDF-9118-254D5BC6E55A}">
      <dgm:prSet/>
      <dgm:spPr/>
      <dgm:t>
        <a:bodyPr/>
        <a:lstStyle/>
        <a:p>
          <a:endParaRPr lang="sl-SI"/>
        </a:p>
      </dgm:t>
    </dgm:pt>
    <dgm:pt modelId="{96F9E568-784F-446D-9DCE-817C77F1EF3D}" type="sibTrans" cxnId="{DA6ACC34-AEA6-4FDF-9118-254D5BC6E55A}">
      <dgm:prSet/>
      <dgm:spPr/>
      <dgm:t>
        <a:bodyPr/>
        <a:lstStyle/>
        <a:p>
          <a:endParaRPr lang="sl-SI"/>
        </a:p>
      </dgm:t>
    </dgm:pt>
    <dgm:pt modelId="{406B4181-DA29-425F-97D2-0F5E6A66B45F}">
      <dgm:prSet custT="1"/>
      <dgm:spPr/>
      <dgm:t>
        <a:bodyPr/>
        <a:lstStyle/>
        <a:p>
          <a:r>
            <a:rPr lang="sl-SI" sz="3600" dirty="0"/>
            <a:t>Zaporedje predmetov vi ∈ (0, 1), ki jih razporejamo v koše, da čim več njih postane pokritih (vsota ≥ 1).</a:t>
          </a:r>
        </a:p>
      </dgm:t>
    </dgm:pt>
    <dgm:pt modelId="{E08862EC-4566-4EE9-B279-F8F027BC3C80}" type="parTrans" cxnId="{9B67263B-A921-4FB9-8EB1-EC328402E8C6}">
      <dgm:prSet/>
      <dgm:spPr/>
      <dgm:t>
        <a:bodyPr/>
        <a:lstStyle/>
        <a:p>
          <a:endParaRPr lang="sl-SI"/>
        </a:p>
      </dgm:t>
    </dgm:pt>
    <dgm:pt modelId="{24D52841-5F2A-4005-A68C-2983AB45CAF9}" type="sibTrans" cxnId="{9B67263B-A921-4FB9-8EB1-EC328402E8C6}">
      <dgm:prSet/>
      <dgm:spPr/>
      <dgm:t>
        <a:bodyPr/>
        <a:lstStyle/>
        <a:p>
          <a:endParaRPr lang="sl-SI"/>
        </a:p>
      </dgm:t>
    </dgm:pt>
    <dgm:pt modelId="{8DAADD49-0B3F-4E80-91EC-E6AB55205C8B}" type="pres">
      <dgm:prSet presAssocID="{788947BE-0A66-45B4-839D-683EFB6FBED0}" presName="linear" presStyleCnt="0">
        <dgm:presLayoutVars>
          <dgm:animLvl val="lvl"/>
          <dgm:resizeHandles val="exact"/>
        </dgm:presLayoutVars>
      </dgm:prSet>
      <dgm:spPr/>
    </dgm:pt>
    <dgm:pt modelId="{557A98FF-C5E1-476D-94AC-EC794AE5EF0D}" type="pres">
      <dgm:prSet presAssocID="{32F76295-565B-486E-A837-121CE61E8D8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9052590-5952-4425-A219-18A8AD876227}" type="pres">
      <dgm:prSet presAssocID="{32F76295-565B-486E-A837-121CE61E8D8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884DF0B-D8C3-40C9-8A48-D2DF6B2CB570}" type="presOf" srcId="{406B4181-DA29-425F-97D2-0F5E6A66B45F}" destId="{A9052590-5952-4425-A219-18A8AD876227}" srcOrd="0" destOrd="0" presId="urn:microsoft.com/office/officeart/2005/8/layout/vList2"/>
    <dgm:cxn modelId="{DA6ACC34-AEA6-4FDF-9118-254D5BC6E55A}" srcId="{788947BE-0A66-45B4-839D-683EFB6FBED0}" destId="{32F76295-565B-486E-A837-121CE61E8D86}" srcOrd="0" destOrd="0" parTransId="{02A839B7-29EE-40C9-B6B5-8C695F06EDB8}" sibTransId="{96F9E568-784F-446D-9DCE-817C77F1EF3D}"/>
    <dgm:cxn modelId="{9B67263B-A921-4FB9-8EB1-EC328402E8C6}" srcId="{32F76295-565B-486E-A837-121CE61E8D86}" destId="{406B4181-DA29-425F-97D2-0F5E6A66B45F}" srcOrd="0" destOrd="0" parTransId="{E08862EC-4566-4EE9-B279-F8F027BC3C80}" sibTransId="{24D52841-5F2A-4005-A68C-2983AB45CAF9}"/>
    <dgm:cxn modelId="{8BCD694C-6197-40C0-B428-B4144DA77A1A}" type="presOf" srcId="{788947BE-0A66-45B4-839D-683EFB6FBED0}" destId="{8DAADD49-0B3F-4E80-91EC-E6AB55205C8B}" srcOrd="0" destOrd="0" presId="urn:microsoft.com/office/officeart/2005/8/layout/vList2"/>
    <dgm:cxn modelId="{1308907F-9CA6-4A2F-A3EB-295F78BD57C0}" type="presOf" srcId="{32F76295-565B-486E-A837-121CE61E8D86}" destId="{557A98FF-C5E1-476D-94AC-EC794AE5EF0D}" srcOrd="0" destOrd="0" presId="urn:microsoft.com/office/officeart/2005/8/layout/vList2"/>
    <dgm:cxn modelId="{46EE0B6F-DD53-4CC5-91C7-187B8317873F}" type="presParOf" srcId="{8DAADD49-0B3F-4E80-91EC-E6AB55205C8B}" destId="{557A98FF-C5E1-476D-94AC-EC794AE5EF0D}" srcOrd="0" destOrd="0" presId="urn:microsoft.com/office/officeart/2005/8/layout/vList2"/>
    <dgm:cxn modelId="{E7AE45CD-E3C7-4CFE-BF80-B909F8ADD580}" type="presParOf" srcId="{8DAADD49-0B3F-4E80-91EC-E6AB55205C8B}" destId="{A9052590-5952-4425-A219-18A8AD8762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E073E-5CD2-4D4C-8613-FB590E3DB4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FBFC9E1F-AB78-4163-B08B-5BB0EC93724A}">
      <dgm:prSet/>
      <dgm:spPr/>
      <dgm:t>
        <a:bodyPr/>
        <a:lstStyle/>
        <a:p>
          <a:r>
            <a:rPr lang="sl-SI"/>
            <a:t>Najprej odpriZaporedje </a:t>
          </a:r>
          <a:r>
            <a:rPr lang="el-GR"/>
            <a:t>σ −→ &lt; </a:t>
          </a:r>
          <a:r>
            <a:rPr lang="sl-SI"/>
            <a:t>m, xm &gt; .</a:t>
          </a:r>
        </a:p>
      </dgm:t>
    </dgm:pt>
    <dgm:pt modelId="{A1BDF323-0D33-4CE3-94A1-857881366129}" type="parTrans" cxnId="{DC22B9AB-1EF4-48FB-9C64-32827A6130CB}">
      <dgm:prSet/>
      <dgm:spPr/>
      <dgm:t>
        <a:bodyPr/>
        <a:lstStyle/>
        <a:p>
          <a:endParaRPr lang="sl-SI"/>
        </a:p>
      </dgm:t>
    </dgm:pt>
    <dgm:pt modelId="{94AD4125-DAED-45E8-B5E1-EC627278B7B8}" type="sibTrans" cxnId="{DC22B9AB-1EF4-48FB-9C64-32827A6130CB}">
      <dgm:prSet/>
      <dgm:spPr/>
      <dgm:t>
        <a:bodyPr/>
        <a:lstStyle/>
        <a:p>
          <a:endParaRPr lang="sl-SI"/>
        </a:p>
      </dgm:t>
    </dgm:pt>
    <dgm:pt modelId="{8C90C05E-084F-4861-B8C7-950BBE35FEB6}">
      <dgm:prSet/>
      <dgm:spPr/>
      <dgm:t>
        <a:bodyPr/>
        <a:lstStyle/>
        <a:p>
          <a:r>
            <a:rPr lang="sl-SI"/>
            <a:t>Nato dokler ni konecZaporedja </a:t>
          </a:r>
          <a:r>
            <a:rPr lang="el-GR"/>
            <a:t>σ, </a:t>
          </a:r>
          <a:r>
            <a:rPr lang="sl-SI"/>
            <a:t>delaj:</a:t>
          </a:r>
        </a:p>
      </dgm:t>
    </dgm:pt>
    <dgm:pt modelId="{23289731-B8AD-4A7F-8E0E-C6155AADB12C}" type="parTrans" cxnId="{A811EA30-9423-4096-94EF-C56BE5D8096F}">
      <dgm:prSet/>
      <dgm:spPr/>
      <dgm:t>
        <a:bodyPr/>
        <a:lstStyle/>
        <a:p>
          <a:endParaRPr lang="sl-SI"/>
        </a:p>
      </dgm:t>
    </dgm:pt>
    <dgm:pt modelId="{43D0D47D-D1E9-4F42-9D20-CAF7B3B7CABD}" type="sibTrans" cxnId="{A811EA30-9423-4096-94EF-C56BE5D8096F}">
      <dgm:prSet/>
      <dgm:spPr/>
      <dgm:t>
        <a:bodyPr/>
        <a:lstStyle/>
        <a:p>
          <a:endParaRPr lang="sl-SI"/>
        </a:p>
      </dgm:t>
    </dgm:pt>
    <dgm:pt modelId="{4C7954EB-4535-4BD7-AA38-F1D807921EAD}">
      <dgm:prSet/>
      <dgm:spPr/>
      <dgm:t>
        <a:bodyPr/>
        <a:lstStyle/>
        <a:p>
          <a:r>
            <a:rPr lang="sl-SI"/>
            <a:t>1. korak: Vzemi naslednjiPredmet v iz zaporedja </a:t>
          </a:r>
          <a:r>
            <a:rPr lang="el-GR"/>
            <a:t>σ.</a:t>
          </a:r>
          <a:endParaRPr lang="sl-SI"/>
        </a:p>
      </dgm:t>
    </dgm:pt>
    <dgm:pt modelId="{82F0026F-E7E2-4473-8181-FBA9BE84139F}" type="parTrans" cxnId="{949FE1AE-31B5-4443-B2BE-7F467269DBF8}">
      <dgm:prSet/>
      <dgm:spPr/>
      <dgm:t>
        <a:bodyPr/>
        <a:lstStyle/>
        <a:p>
          <a:endParaRPr lang="sl-SI"/>
        </a:p>
      </dgm:t>
    </dgm:pt>
    <dgm:pt modelId="{1F4317CF-834A-479F-8EF2-F81EC2364A3F}" type="sibTrans" cxnId="{949FE1AE-31B5-4443-B2BE-7F467269DBF8}">
      <dgm:prSet/>
      <dgm:spPr/>
      <dgm:t>
        <a:bodyPr/>
        <a:lstStyle/>
        <a:p>
          <a:endParaRPr lang="sl-SI"/>
        </a:p>
      </dgm:t>
    </dgm:pt>
    <dgm:pt modelId="{C797F72A-61A9-4AC0-9D1E-A08D411F1D24}">
      <dgm:prSet/>
      <dgm:spPr/>
      <dgm:t>
        <a:bodyPr/>
        <a:lstStyle/>
        <a:p>
          <a:r>
            <a:rPr lang="el-GR"/>
            <a:t>2. </a:t>
          </a:r>
          <a:r>
            <a:rPr lang="sl-SI"/>
            <a:t>korak: Če je v večji ali enak xm, položi predmet ‘v’ v naslednji kritični koš, ki še nima takega predmeta in posodobi navidezno polnost koša.</a:t>
          </a:r>
        </a:p>
      </dgm:t>
    </dgm:pt>
    <dgm:pt modelId="{83F67275-C5B2-4BF0-A521-8F9357D4E5E5}" type="parTrans" cxnId="{43621B47-8FE0-4DA7-A5BB-AC7E046C7E1C}">
      <dgm:prSet/>
      <dgm:spPr/>
      <dgm:t>
        <a:bodyPr/>
        <a:lstStyle/>
        <a:p>
          <a:endParaRPr lang="sl-SI"/>
        </a:p>
      </dgm:t>
    </dgm:pt>
    <dgm:pt modelId="{26E30B05-3E35-4B4F-B9A5-0D477372FF30}" type="sibTrans" cxnId="{43621B47-8FE0-4DA7-A5BB-AC7E046C7E1C}">
      <dgm:prSet/>
      <dgm:spPr/>
      <dgm:t>
        <a:bodyPr/>
        <a:lstStyle/>
        <a:p>
          <a:endParaRPr lang="sl-SI"/>
        </a:p>
      </dgm:t>
    </dgm:pt>
    <dgm:pt modelId="{88409E84-1B0E-4F27-AD39-E00D151D69ED}">
      <dgm:prSet/>
      <dgm:spPr/>
      <dgm:t>
        <a:bodyPr/>
        <a:lstStyle/>
        <a:p>
          <a:r>
            <a:rPr lang="sl-SI"/>
            <a:t>3. korak: Če je ‘v’ manjši od xm in večji ali enak 1/k, položi predmet v njegov pripadajoči velikostni razred koša z uporabo strategije naslednji ustrezen.</a:t>
          </a:r>
        </a:p>
      </dgm:t>
    </dgm:pt>
    <dgm:pt modelId="{82640246-EE69-42AD-BE5C-4B535F7EDE82}" type="parTrans" cxnId="{B8422271-0EF4-4691-B932-A82CB39FAD31}">
      <dgm:prSet/>
      <dgm:spPr/>
      <dgm:t>
        <a:bodyPr/>
        <a:lstStyle/>
        <a:p>
          <a:endParaRPr lang="sl-SI"/>
        </a:p>
      </dgm:t>
    </dgm:pt>
    <dgm:pt modelId="{9B65B8C7-1BCF-4EB4-A8B0-288D67CF12C9}" type="sibTrans" cxnId="{B8422271-0EF4-4691-B932-A82CB39FAD31}">
      <dgm:prSet/>
      <dgm:spPr/>
      <dgm:t>
        <a:bodyPr/>
        <a:lstStyle/>
        <a:p>
          <a:endParaRPr lang="sl-SI"/>
        </a:p>
      </dgm:t>
    </dgm:pt>
    <dgm:pt modelId="{50E6D467-3240-4913-96EE-A5DF0CDD78A9}">
      <dgm:prSet/>
      <dgm:spPr/>
      <dgm:t>
        <a:bodyPr/>
        <a:lstStyle/>
        <a:p>
          <a:r>
            <a:rPr lang="sl-SI" dirty="0"/>
            <a:t>4. korak: Če je ‘v’ manjši od 1/k, položi predmet v kritični koš, ki še</a:t>
          </a:r>
          <a:r>
            <a:rPr lang="en-GB" dirty="0"/>
            <a:t> </a:t>
          </a:r>
          <a:r>
            <a:rPr lang="sl-SI" dirty="0"/>
            <a:t>nima navidezne polnosti večje od 1, in posodobi navidezno polnost. Če imajo vsi kritični koši navidezno polnost vsaj 1, položi predmet ‘v’ koš k z uporabo </a:t>
          </a:r>
          <a:r>
            <a:rPr lang="sl-SI" dirty="0" err="1"/>
            <a:t>strategje</a:t>
          </a:r>
          <a:r>
            <a:rPr lang="sl-SI" dirty="0"/>
            <a:t> naslednji ustrezen.</a:t>
          </a:r>
        </a:p>
      </dgm:t>
    </dgm:pt>
    <dgm:pt modelId="{034CB4AC-C715-4D31-A062-806BA0373254}" type="parTrans" cxnId="{57C3157C-4C13-425E-B741-187B64E5E23E}">
      <dgm:prSet/>
      <dgm:spPr/>
      <dgm:t>
        <a:bodyPr/>
        <a:lstStyle/>
        <a:p>
          <a:endParaRPr lang="sl-SI"/>
        </a:p>
      </dgm:t>
    </dgm:pt>
    <dgm:pt modelId="{45733519-CE9E-4608-AE22-424BD58AF7B8}" type="sibTrans" cxnId="{57C3157C-4C13-425E-B741-187B64E5E23E}">
      <dgm:prSet/>
      <dgm:spPr/>
      <dgm:t>
        <a:bodyPr/>
        <a:lstStyle/>
        <a:p>
          <a:endParaRPr lang="sl-SI"/>
        </a:p>
      </dgm:t>
    </dgm:pt>
    <dgm:pt modelId="{C1D3D6D0-ADAB-4AC1-A3AB-1DD38C9B04E8}" type="pres">
      <dgm:prSet presAssocID="{754E073E-5CD2-4D4C-8613-FB590E3DB4C3}" presName="linear" presStyleCnt="0">
        <dgm:presLayoutVars>
          <dgm:animLvl val="lvl"/>
          <dgm:resizeHandles val="exact"/>
        </dgm:presLayoutVars>
      </dgm:prSet>
      <dgm:spPr/>
    </dgm:pt>
    <dgm:pt modelId="{7E794DCD-77CA-41A7-8C1C-0D97EA8DB375}" type="pres">
      <dgm:prSet presAssocID="{FBFC9E1F-AB78-4163-B08B-5BB0EC9372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892D52-218A-434A-ABB9-6DD7E2F5436D}" type="pres">
      <dgm:prSet presAssocID="{94AD4125-DAED-45E8-B5E1-EC627278B7B8}" presName="spacer" presStyleCnt="0"/>
      <dgm:spPr/>
    </dgm:pt>
    <dgm:pt modelId="{6C61B6A4-1596-4D6D-B895-368A04640482}" type="pres">
      <dgm:prSet presAssocID="{8C90C05E-084F-4861-B8C7-950BBE35FE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B755F1-D7A7-491F-A075-460297274C2F}" type="pres">
      <dgm:prSet presAssocID="{8C90C05E-084F-4861-B8C7-950BBE35FEB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7B6C17-EAA8-4369-974E-7B5CCF8E31A3}" type="presOf" srcId="{FBFC9E1F-AB78-4163-B08B-5BB0EC93724A}" destId="{7E794DCD-77CA-41A7-8C1C-0D97EA8DB375}" srcOrd="0" destOrd="0" presId="urn:microsoft.com/office/officeart/2005/8/layout/vList2"/>
    <dgm:cxn modelId="{A811EA30-9423-4096-94EF-C56BE5D8096F}" srcId="{754E073E-5CD2-4D4C-8613-FB590E3DB4C3}" destId="{8C90C05E-084F-4861-B8C7-950BBE35FEB6}" srcOrd="1" destOrd="0" parTransId="{23289731-B8AD-4A7F-8E0E-C6155AADB12C}" sibTransId="{43D0D47D-D1E9-4F42-9D20-CAF7B3B7CABD}"/>
    <dgm:cxn modelId="{43621B47-8FE0-4DA7-A5BB-AC7E046C7E1C}" srcId="{8C90C05E-084F-4861-B8C7-950BBE35FEB6}" destId="{C797F72A-61A9-4AC0-9D1E-A08D411F1D24}" srcOrd="1" destOrd="0" parTransId="{83F67275-C5B2-4BF0-A521-8F9357D4E5E5}" sibTransId="{26E30B05-3E35-4B4F-B9A5-0D477372FF30}"/>
    <dgm:cxn modelId="{AAD0766C-4CF6-4BD4-8EA4-4C0171A5A832}" type="presOf" srcId="{754E073E-5CD2-4D4C-8613-FB590E3DB4C3}" destId="{C1D3D6D0-ADAB-4AC1-A3AB-1DD38C9B04E8}" srcOrd="0" destOrd="0" presId="urn:microsoft.com/office/officeart/2005/8/layout/vList2"/>
    <dgm:cxn modelId="{B8422271-0EF4-4691-B932-A82CB39FAD31}" srcId="{8C90C05E-084F-4861-B8C7-950BBE35FEB6}" destId="{88409E84-1B0E-4F27-AD39-E00D151D69ED}" srcOrd="2" destOrd="0" parTransId="{82640246-EE69-42AD-BE5C-4B535F7EDE82}" sibTransId="{9B65B8C7-1BCF-4EB4-A8B0-288D67CF12C9}"/>
    <dgm:cxn modelId="{57C3157C-4C13-425E-B741-187B64E5E23E}" srcId="{8C90C05E-084F-4861-B8C7-950BBE35FEB6}" destId="{50E6D467-3240-4913-96EE-A5DF0CDD78A9}" srcOrd="3" destOrd="0" parTransId="{034CB4AC-C715-4D31-A062-806BA0373254}" sibTransId="{45733519-CE9E-4608-AE22-424BD58AF7B8}"/>
    <dgm:cxn modelId="{DC22B9AB-1EF4-48FB-9C64-32827A6130CB}" srcId="{754E073E-5CD2-4D4C-8613-FB590E3DB4C3}" destId="{FBFC9E1F-AB78-4163-B08B-5BB0EC93724A}" srcOrd="0" destOrd="0" parTransId="{A1BDF323-0D33-4CE3-94A1-857881366129}" sibTransId="{94AD4125-DAED-45E8-B5E1-EC627278B7B8}"/>
    <dgm:cxn modelId="{270B03AE-9950-4365-AA5B-762B4F7D5CC3}" type="presOf" srcId="{50E6D467-3240-4913-96EE-A5DF0CDD78A9}" destId="{A0B755F1-D7A7-491F-A075-460297274C2F}" srcOrd="0" destOrd="3" presId="urn:microsoft.com/office/officeart/2005/8/layout/vList2"/>
    <dgm:cxn modelId="{949FE1AE-31B5-4443-B2BE-7F467269DBF8}" srcId="{8C90C05E-084F-4861-B8C7-950BBE35FEB6}" destId="{4C7954EB-4535-4BD7-AA38-F1D807921EAD}" srcOrd="0" destOrd="0" parTransId="{82F0026F-E7E2-4473-8181-FBA9BE84139F}" sibTransId="{1F4317CF-834A-479F-8EF2-F81EC2364A3F}"/>
    <dgm:cxn modelId="{394993CB-B3BA-42E7-B2A9-C95FA792EC49}" type="presOf" srcId="{8C90C05E-084F-4861-B8C7-950BBE35FEB6}" destId="{6C61B6A4-1596-4D6D-B895-368A04640482}" srcOrd="0" destOrd="0" presId="urn:microsoft.com/office/officeart/2005/8/layout/vList2"/>
    <dgm:cxn modelId="{2B1328D7-7E08-4B64-8C36-12BCC7E11293}" type="presOf" srcId="{C797F72A-61A9-4AC0-9D1E-A08D411F1D24}" destId="{A0B755F1-D7A7-491F-A075-460297274C2F}" srcOrd="0" destOrd="1" presId="urn:microsoft.com/office/officeart/2005/8/layout/vList2"/>
    <dgm:cxn modelId="{03475ED8-CDA9-4732-967C-131A8F57CA41}" type="presOf" srcId="{4C7954EB-4535-4BD7-AA38-F1D807921EAD}" destId="{A0B755F1-D7A7-491F-A075-460297274C2F}" srcOrd="0" destOrd="0" presId="urn:microsoft.com/office/officeart/2005/8/layout/vList2"/>
    <dgm:cxn modelId="{9354D0FD-15E4-415D-BEC8-368B4FF8E682}" type="presOf" srcId="{88409E84-1B0E-4F27-AD39-E00D151D69ED}" destId="{A0B755F1-D7A7-491F-A075-460297274C2F}" srcOrd="0" destOrd="2" presId="urn:microsoft.com/office/officeart/2005/8/layout/vList2"/>
    <dgm:cxn modelId="{D474968D-AF2C-430D-A6BF-3F321B7F85BE}" type="presParOf" srcId="{C1D3D6D0-ADAB-4AC1-A3AB-1DD38C9B04E8}" destId="{7E794DCD-77CA-41A7-8C1C-0D97EA8DB375}" srcOrd="0" destOrd="0" presId="urn:microsoft.com/office/officeart/2005/8/layout/vList2"/>
    <dgm:cxn modelId="{B1A54473-FE0E-41FE-BF72-A3AA8A1F25DB}" type="presParOf" srcId="{C1D3D6D0-ADAB-4AC1-A3AB-1DD38C9B04E8}" destId="{1A892D52-218A-434A-ABB9-6DD7E2F5436D}" srcOrd="1" destOrd="0" presId="urn:microsoft.com/office/officeart/2005/8/layout/vList2"/>
    <dgm:cxn modelId="{E69469FA-DCB5-40A4-8709-F1BBF929B8F2}" type="presParOf" srcId="{C1D3D6D0-ADAB-4AC1-A3AB-1DD38C9B04E8}" destId="{6C61B6A4-1596-4D6D-B895-368A04640482}" srcOrd="2" destOrd="0" presId="urn:microsoft.com/office/officeart/2005/8/layout/vList2"/>
    <dgm:cxn modelId="{48335243-86F5-451D-A8CC-F9C152F48B4B}" type="presParOf" srcId="{C1D3D6D0-ADAB-4AC1-A3AB-1DD38C9B04E8}" destId="{A0B755F1-D7A7-491F-A075-460297274C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3294B-B2F4-414C-B2F8-19C96E05864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687D12A-577B-4202-A963-C816B94EA93B}">
      <dgm:prSet/>
      <dgm:spPr/>
      <dgm:t>
        <a:bodyPr/>
        <a:lstStyle/>
        <a:p>
          <a:r>
            <a:rPr lang="sl-SI" dirty="0"/>
            <a:t>DNF ima v najslabšem primeru konkurenčnost 1/2</a:t>
          </a:r>
        </a:p>
      </dgm:t>
    </dgm:pt>
    <dgm:pt modelId="{9DD4CC4E-5D24-4973-9AE1-E65A05B0B770}" type="parTrans" cxnId="{CE434640-794D-41AF-9852-0A4C98C4AF58}">
      <dgm:prSet/>
      <dgm:spPr/>
      <dgm:t>
        <a:bodyPr/>
        <a:lstStyle/>
        <a:p>
          <a:endParaRPr lang="sl-SI"/>
        </a:p>
      </dgm:t>
    </dgm:pt>
    <dgm:pt modelId="{357E079F-0C5E-4293-9C6E-BE6A98836EE7}" type="sibTrans" cxnId="{CE434640-794D-41AF-9852-0A4C98C4AF58}">
      <dgm:prSet/>
      <dgm:spPr/>
      <dgm:t>
        <a:bodyPr/>
        <a:lstStyle/>
        <a:p>
          <a:endParaRPr lang="sl-SI"/>
        </a:p>
      </dgm:t>
    </dgm:pt>
    <dgm:pt modelId="{5AD97290-1631-4E0C-9E49-D5D2E68894F0}">
      <dgm:prSet/>
      <dgm:spPr/>
      <dgm:t>
        <a:bodyPr/>
        <a:lstStyle/>
        <a:p>
          <a:r>
            <a:rPr lang="sl-SI"/>
            <a:t>1. Zaporedje </a:t>
          </a:r>
          <a:r>
            <a:rPr lang="el-GR"/>
            <a:t>σ </a:t>
          </a:r>
          <a:r>
            <a:rPr lang="sl-SI"/>
            <a:t>je dolžine |</a:t>
          </a:r>
          <a:r>
            <a:rPr lang="el-GR"/>
            <a:t>σ| = </a:t>
          </a:r>
          <a:r>
            <a:rPr lang="sl-SI"/>
            <a:t>i, kjer imamo i predmetov.</a:t>
          </a:r>
        </a:p>
      </dgm:t>
    </dgm:pt>
    <dgm:pt modelId="{6F30188E-6053-4A60-9275-7ECB5EECF7DB}" type="parTrans" cxnId="{4C2C199F-E37A-4539-AD82-DFB8AC783AEE}">
      <dgm:prSet/>
      <dgm:spPr/>
      <dgm:t>
        <a:bodyPr/>
        <a:lstStyle/>
        <a:p>
          <a:endParaRPr lang="sl-SI"/>
        </a:p>
      </dgm:t>
    </dgm:pt>
    <dgm:pt modelId="{D415E800-7FCA-4EC2-8BEB-8AE1B7BE51DE}" type="sibTrans" cxnId="{4C2C199F-E37A-4539-AD82-DFB8AC783AEE}">
      <dgm:prSet/>
      <dgm:spPr/>
      <dgm:t>
        <a:bodyPr/>
        <a:lstStyle/>
        <a:p>
          <a:endParaRPr lang="sl-SI"/>
        </a:p>
      </dgm:t>
    </dgm:pt>
    <dgm:pt modelId="{0746BF04-21BF-44FD-8AAF-DB64B6428DA7}">
      <dgm:prSet/>
      <dgm:spPr/>
      <dgm:t>
        <a:bodyPr/>
        <a:lstStyle/>
        <a:p>
          <a:r>
            <a:rPr lang="sl-SI"/>
            <a:t>2. Imamo i/2 = n predmetov, velikosti 1/n. Rečemo jim majhni predmeti.</a:t>
          </a:r>
        </a:p>
      </dgm:t>
    </dgm:pt>
    <dgm:pt modelId="{0A28A497-45B0-4DAB-B739-440CBF2FF4B3}" type="parTrans" cxnId="{9F01670C-37E7-4468-85A4-DAF0F8709978}">
      <dgm:prSet/>
      <dgm:spPr/>
      <dgm:t>
        <a:bodyPr/>
        <a:lstStyle/>
        <a:p>
          <a:endParaRPr lang="sl-SI"/>
        </a:p>
      </dgm:t>
    </dgm:pt>
    <dgm:pt modelId="{22F4C959-A05F-4ACF-8366-D00A95BBADC3}" type="sibTrans" cxnId="{9F01670C-37E7-4468-85A4-DAF0F8709978}">
      <dgm:prSet/>
      <dgm:spPr/>
      <dgm:t>
        <a:bodyPr/>
        <a:lstStyle/>
        <a:p>
          <a:endParaRPr lang="sl-SI"/>
        </a:p>
      </dgm:t>
    </dgm:pt>
    <dgm:pt modelId="{44C1AFC7-71B0-4A6D-B5CE-117EAD1F01E7}">
      <dgm:prSet/>
      <dgm:spPr/>
      <dgm:t>
        <a:bodyPr/>
        <a:lstStyle/>
        <a:p>
          <a:r>
            <a:rPr lang="sl-SI" dirty="0"/>
            <a:t>3. Hkrati imamo i/2 = n predmetov velikosti    1 − 1/n, ki jim rečemo veliki predmeti.</a:t>
          </a:r>
        </a:p>
      </dgm:t>
    </dgm:pt>
    <dgm:pt modelId="{3E33EE1F-5735-4C38-9288-6A8A3E85517A}" type="parTrans" cxnId="{49C1171C-43F7-4902-BFD6-40FED4F839B4}">
      <dgm:prSet/>
      <dgm:spPr/>
      <dgm:t>
        <a:bodyPr/>
        <a:lstStyle/>
        <a:p>
          <a:endParaRPr lang="sl-SI"/>
        </a:p>
      </dgm:t>
    </dgm:pt>
    <dgm:pt modelId="{5B797223-75FA-45A8-81C0-E5AFB9D210AF}" type="sibTrans" cxnId="{49C1171C-43F7-4902-BFD6-40FED4F839B4}">
      <dgm:prSet/>
      <dgm:spPr/>
      <dgm:t>
        <a:bodyPr/>
        <a:lstStyle/>
        <a:p>
          <a:endParaRPr lang="sl-SI"/>
        </a:p>
      </dgm:t>
    </dgm:pt>
    <dgm:pt modelId="{28F7CDAF-F1AA-40FD-B804-FADAEBB5C746}" type="pres">
      <dgm:prSet presAssocID="{9863294B-B2F4-414C-B2F8-19C96E058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7A161F-DB29-4293-B41C-F625AFC56E3C}" type="pres">
      <dgm:prSet presAssocID="{1687D12A-577B-4202-A963-C816B94EA93B}" presName="root" presStyleCnt="0"/>
      <dgm:spPr/>
    </dgm:pt>
    <dgm:pt modelId="{FE277411-CEFD-4CF4-A5CF-94DEE2563033}" type="pres">
      <dgm:prSet presAssocID="{1687D12A-577B-4202-A963-C816B94EA93B}" presName="rootComposite" presStyleCnt="0"/>
      <dgm:spPr/>
    </dgm:pt>
    <dgm:pt modelId="{0E4EF703-5B72-458D-BD20-7C1B52BA1421}" type="pres">
      <dgm:prSet presAssocID="{1687D12A-577B-4202-A963-C816B94EA93B}" presName="rootText" presStyleLbl="node1" presStyleIdx="0" presStyleCnt="1"/>
      <dgm:spPr/>
    </dgm:pt>
    <dgm:pt modelId="{E8B48495-2B95-493C-B531-80FEE17EAA49}" type="pres">
      <dgm:prSet presAssocID="{1687D12A-577B-4202-A963-C816B94EA93B}" presName="rootConnector" presStyleLbl="node1" presStyleIdx="0" presStyleCnt="1"/>
      <dgm:spPr/>
    </dgm:pt>
    <dgm:pt modelId="{4ACB0B76-6F07-477A-9BFD-001E99777370}" type="pres">
      <dgm:prSet presAssocID="{1687D12A-577B-4202-A963-C816B94EA93B}" presName="childShape" presStyleCnt="0"/>
      <dgm:spPr/>
    </dgm:pt>
    <dgm:pt modelId="{270A1390-62E8-4760-B384-58B545FDC3F6}" type="pres">
      <dgm:prSet presAssocID="{6F30188E-6053-4A60-9275-7ECB5EECF7DB}" presName="Name13" presStyleLbl="parChTrans1D2" presStyleIdx="0" presStyleCnt="3"/>
      <dgm:spPr/>
    </dgm:pt>
    <dgm:pt modelId="{D12C5DF6-6150-49F3-8AEC-917947940F5C}" type="pres">
      <dgm:prSet presAssocID="{5AD97290-1631-4E0C-9E49-D5D2E68894F0}" presName="childText" presStyleLbl="bgAcc1" presStyleIdx="0" presStyleCnt="3">
        <dgm:presLayoutVars>
          <dgm:bulletEnabled val="1"/>
        </dgm:presLayoutVars>
      </dgm:prSet>
      <dgm:spPr/>
    </dgm:pt>
    <dgm:pt modelId="{EB5F9F73-F8ED-47DB-9AF5-7858C91B47FA}" type="pres">
      <dgm:prSet presAssocID="{0A28A497-45B0-4DAB-B739-440CBF2FF4B3}" presName="Name13" presStyleLbl="parChTrans1D2" presStyleIdx="1" presStyleCnt="3"/>
      <dgm:spPr/>
    </dgm:pt>
    <dgm:pt modelId="{B7084ADE-316E-4055-9A09-ABF896F7D516}" type="pres">
      <dgm:prSet presAssocID="{0746BF04-21BF-44FD-8AAF-DB64B6428DA7}" presName="childText" presStyleLbl="bgAcc1" presStyleIdx="1" presStyleCnt="3">
        <dgm:presLayoutVars>
          <dgm:bulletEnabled val="1"/>
        </dgm:presLayoutVars>
      </dgm:prSet>
      <dgm:spPr/>
    </dgm:pt>
    <dgm:pt modelId="{E4E8866E-FE09-41F1-A388-84AA03437EA4}" type="pres">
      <dgm:prSet presAssocID="{3E33EE1F-5735-4C38-9288-6A8A3E85517A}" presName="Name13" presStyleLbl="parChTrans1D2" presStyleIdx="2" presStyleCnt="3"/>
      <dgm:spPr/>
    </dgm:pt>
    <dgm:pt modelId="{E9B16758-6FFA-4E6D-B17F-AC7D8DC539DC}" type="pres">
      <dgm:prSet presAssocID="{44C1AFC7-71B0-4A6D-B5CE-117EAD1F01E7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9F01670C-37E7-4468-85A4-DAF0F8709978}" srcId="{1687D12A-577B-4202-A963-C816B94EA93B}" destId="{0746BF04-21BF-44FD-8AAF-DB64B6428DA7}" srcOrd="1" destOrd="0" parTransId="{0A28A497-45B0-4DAB-B739-440CBF2FF4B3}" sibTransId="{22F4C959-A05F-4ACF-8366-D00A95BBADC3}"/>
    <dgm:cxn modelId="{4274960F-54B4-4766-9679-07097B73291D}" type="presOf" srcId="{5AD97290-1631-4E0C-9E49-D5D2E68894F0}" destId="{D12C5DF6-6150-49F3-8AEC-917947940F5C}" srcOrd="0" destOrd="0" presId="urn:microsoft.com/office/officeart/2005/8/layout/hierarchy3"/>
    <dgm:cxn modelId="{94A50619-8693-4DAF-A046-FDF39D672B5B}" type="presOf" srcId="{9863294B-B2F4-414C-B2F8-19C96E05864E}" destId="{28F7CDAF-F1AA-40FD-B804-FADAEBB5C746}" srcOrd="0" destOrd="0" presId="urn:microsoft.com/office/officeart/2005/8/layout/hierarchy3"/>
    <dgm:cxn modelId="{49C1171C-43F7-4902-BFD6-40FED4F839B4}" srcId="{1687D12A-577B-4202-A963-C816B94EA93B}" destId="{44C1AFC7-71B0-4A6D-B5CE-117EAD1F01E7}" srcOrd="2" destOrd="0" parTransId="{3E33EE1F-5735-4C38-9288-6A8A3E85517A}" sibTransId="{5B797223-75FA-45A8-81C0-E5AFB9D210AF}"/>
    <dgm:cxn modelId="{D6998A20-12EE-4A28-B64C-7E3863082171}" type="presOf" srcId="{0A28A497-45B0-4DAB-B739-440CBF2FF4B3}" destId="{EB5F9F73-F8ED-47DB-9AF5-7858C91B47FA}" srcOrd="0" destOrd="0" presId="urn:microsoft.com/office/officeart/2005/8/layout/hierarchy3"/>
    <dgm:cxn modelId="{CE434640-794D-41AF-9852-0A4C98C4AF58}" srcId="{9863294B-B2F4-414C-B2F8-19C96E05864E}" destId="{1687D12A-577B-4202-A963-C816B94EA93B}" srcOrd="0" destOrd="0" parTransId="{9DD4CC4E-5D24-4973-9AE1-E65A05B0B770}" sibTransId="{357E079F-0C5E-4293-9C6E-BE6A98836EE7}"/>
    <dgm:cxn modelId="{C1D31051-16AB-4270-A4B7-6EB8F86674B9}" type="presOf" srcId="{1687D12A-577B-4202-A963-C816B94EA93B}" destId="{E8B48495-2B95-493C-B531-80FEE17EAA49}" srcOrd="1" destOrd="0" presId="urn:microsoft.com/office/officeart/2005/8/layout/hierarchy3"/>
    <dgm:cxn modelId="{3AE96951-E3B8-4C94-A8AB-5A58FBA9C1C0}" type="presOf" srcId="{6F30188E-6053-4A60-9275-7ECB5EECF7DB}" destId="{270A1390-62E8-4760-B384-58B545FDC3F6}" srcOrd="0" destOrd="0" presId="urn:microsoft.com/office/officeart/2005/8/layout/hierarchy3"/>
    <dgm:cxn modelId="{258F5976-F995-4F92-8818-C64054F8EA7D}" type="presOf" srcId="{1687D12A-577B-4202-A963-C816B94EA93B}" destId="{0E4EF703-5B72-458D-BD20-7C1B52BA1421}" srcOrd="0" destOrd="0" presId="urn:microsoft.com/office/officeart/2005/8/layout/hierarchy3"/>
    <dgm:cxn modelId="{541CB25A-51FF-4BBF-B1FA-4CD525C3CE77}" type="presOf" srcId="{0746BF04-21BF-44FD-8AAF-DB64B6428DA7}" destId="{B7084ADE-316E-4055-9A09-ABF896F7D516}" srcOrd="0" destOrd="0" presId="urn:microsoft.com/office/officeart/2005/8/layout/hierarchy3"/>
    <dgm:cxn modelId="{CEAD6E88-0AEB-4772-A34B-E81E28E494B0}" type="presOf" srcId="{44C1AFC7-71B0-4A6D-B5CE-117EAD1F01E7}" destId="{E9B16758-6FFA-4E6D-B17F-AC7D8DC539DC}" srcOrd="0" destOrd="0" presId="urn:microsoft.com/office/officeart/2005/8/layout/hierarchy3"/>
    <dgm:cxn modelId="{BD00C291-8375-435B-A483-C05FF0865D5F}" type="presOf" srcId="{3E33EE1F-5735-4C38-9288-6A8A3E85517A}" destId="{E4E8866E-FE09-41F1-A388-84AA03437EA4}" srcOrd="0" destOrd="0" presId="urn:microsoft.com/office/officeart/2005/8/layout/hierarchy3"/>
    <dgm:cxn modelId="{4C2C199F-E37A-4539-AD82-DFB8AC783AEE}" srcId="{1687D12A-577B-4202-A963-C816B94EA93B}" destId="{5AD97290-1631-4E0C-9E49-D5D2E68894F0}" srcOrd="0" destOrd="0" parTransId="{6F30188E-6053-4A60-9275-7ECB5EECF7DB}" sibTransId="{D415E800-7FCA-4EC2-8BEB-8AE1B7BE51DE}"/>
    <dgm:cxn modelId="{FE1687E7-6A90-411B-86A4-95CCA8554BC8}" type="presParOf" srcId="{28F7CDAF-F1AA-40FD-B804-FADAEBB5C746}" destId="{A87A161F-DB29-4293-B41C-F625AFC56E3C}" srcOrd="0" destOrd="0" presId="urn:microsoft.com/office/officeart/2005/8/layout/hierarchy3"/>
    <dgm:cxn modelId="{34DF0D18-BF41-4F49-B624-FA9A57EC33EF}" type="presParOf" srcId="{A87A161F-DB29-4293-B41C-F625AFC56E3C}" destId="{FE277411-CEFD-4CF4-A5CF-94DEE2563033}" srcOrd="0" destOrd="0" presId="urn:microsoft.com/office/officeart/2005/8/layout/hierarchy3"/>
    <dgm:cxn modelId="{99E3B086-8235-45B9-90B4-F2AE0997BFF2}" type="presParOf" srcId="{FE277411-CEFD-4CF4-A5CF-94DEE2563033}" destId="{0E4EF703-5B72-458D-BD20-7C1B52BA1421}" srcOrd="0" destOrd="0" presId="urn:microsoft.com/office/officeart/2005/8/layout/hierarchy3"/>
    <dgm:cxn modelId="{567C266B-1D89-4D81-9585-5F62C38A040A}" type="presParOf" srcId="{FE277411-CEFD-4CF4-A5CF-94DEE2563033}" destId="{E8B48495-2B95-493C-B531-80FEE17EAA49}" srcOrd="1" destOrd="0" presId="urn:microsoft.com/office/officeart/2005/8/layout/hierarchy3"/>
    <dgm:cxn modelId="{1749126C-7B65-43E0-876E-5DEAAAC889D4}" type="presParOf" srcId="{A87A161F-DB29-4293-B41C-F625AFC56E3C}" destId="{4ACB0B76-6F07-477A-9BFD-001E99777370}" srcOrd="1" destOrd="0" presId="urn:microsoft.com/office/officeart/2005/8/layout/hierarchy3"/>
    <dgm:cxn modelId="{E40B67BA-0221-4211-AEA5-E388D5AC0165}" type="presParOf" srcId="{4ACB0B76-6F07-477A-9BFD-001E99777370}" destId="{270A1390-62E8-4760-B384-58B545FDC3F6}" srcOrd="0" destOrd="0" presId="urn:microsoft.com/office/officeart/2005/8/layout/hierarchy3"/>
    <dgm:cxn modelId="{FFC5F0DD-C749-4F83-8AEE-668536E56991}" type="presParOf" srcId="{4ACB0B76-6F07-477A-9BFD-001E99777370}" destId="{D12C5DF6-6150-49F3-8AEC-917947940F5C}" srcOrd="1" destOrd="0" presId="urn:microsoft.com/office/officeart/2005/8/layout/hierarchy3"/>
    <dgm:cxn modelId="{BBCAF3C2-3424-402F-BFE0-26AAFC703F6F}" type="presParOf" srcId="{4ACB0B76-6F07-477A-9BFD-001E99777370}" destId="{EB5F9F73-F8ED-47DB-9AF5-7858C91B47FA}" srcOrd="2" destOrd="0" presId="urn:microsoft.com/office/officeart/2005/8/layout/hierarchy3"/>
    <dgm:cxn modelId="{2E89C88D-3D1C-4DDA-A1C9-CE82586055C7}" type="presParOf" srcId="{4ACB0B76-6F07-477A-9BFD-001E99777370}" destId="{B7084ADE-316E-4055-9A09-ABF896F7D516}" srcOrd="3" destOrd="0" presId="urn:microsoft.com/office/officeart/2005/8/layout/hierarchy3"/>
    <dgm:cxn modelId="{922FE58D-D71E-4DB0-81D0-E66159FC201F}" type="presParOf" srcId="{4ACB0B76-6F07-477A-9BFD-001E99777370}" destId="{E4E8866E-FE09-41F1-A388-84AA03437EA4}" srcOrd="4" destOrd="0" presId="urn:microsoft.com/office/officeart/2005/8/layout/hierarchy3"/>
    <dgm:cxn modelId="{C3600D80-C4BB-4DB7-9583-E51AA5B5114C}" type="presParOf" srcId="{4ACB0B76-6F07-477A-9BFD-001E99777370}" destId="{E9B16758-6FFA-4E6D-B17F-AC7D8DC539D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1E112-EF02-4CF6-B819-BC1AB77934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5A6B3F07-A36C-40A6-AEED-45144721E0C3}">
      <dgm:prSet/>
      <dgm:spPr/>
      <dgm:t>
        <a:bodyPr/>
        <a:lstStyle/>
        <a:p>
          <a:r>
            <a:rPr lang="en-US"/>
            <a:t>Omogoča testiranje strategij in generiranje zaporedij.</a:t>
          </a:r>
          <a:endParaRPr lang="sl-SI"/>
        </a:p>
      </dgm:t>
    </dgm:pt>
    <dgm:pt modelId="{E656EC4B-3A7D-48E3-9E04-E21A853C2472}" type="parTrans" cxnId="{DA06B742-F87D-4E4F-9843-679BFDCBA1C3}">
      <dgm:prSet/>
      <dgm:spPr/>
      <dgm:t>
        <a:bodyPr/>
        <a:lstStyle/>
        <a:p>
          <a:endParaRPr lang="sl-SI"/>
        </a:p>
      </dgm:t>
    </dgm:pt>
    <dgm:pt modelId="{A0345736-051D-4E78-BCE1-983D492A6C5C}" type="sibTrans" cxnId="{DA06B742-F87D-4E4F-9843-679BFDCBA1C3}">
      <dgm:prSet/>
      <dgm:spPr/>
      <dgm:t>
        <a:bodyPr/>
        <a:lstStyle/>
        <a:p>
          <a:endParaRPr lang="sl-SI"/>
        </a:p>
      </dgm:t>
    </dgm:pt>
    <dgm:pt modelId="{5E81289E-0A6D-4471-9340-C1E826E8C5C6}">
      <dgm:prSet/>
      <dgm:spPr/>
      <dgm:t>
        <a:bodyPr/>
        <a:lstStyle/>
        <a:p>
          <a:r>
            <a:rPr lang="en-US" dirty="0" err="1"/>
            <a:t>Uporablja</a:t>
          </a:r>
          <a:r>
            <a:rPr lang="en-US" dirty="0"/>
            <a:t> Python </a:t>
          </a:r>
          <a:r>
            <a:rPr lang="en-US" dirty="0" err="1"/>
            <a:t>razrede</a:t>
          </a:r>
          <a:r>
            <a:rPr lang="en-US" dirty="0"/>
            <a:t>.</a:t>
          </a:r>
          <a:endParaRPr lang="sl-SI" dirty="0"/>
        </a:p>
      </dgm:t>
    </dgm:pt>
    <dgm:pt modelId="{4A0CFC69-6213-4B22-B7BB-6C6FE8F68C1E}" type="parTrans" cxnId="{C7D7E3A1-72E9-4CDA-B493-5B09457FEE6D}">
      <dgm:prSet/>
      <dgm:spPr/>
      <dgm:t>
        <a:bodyPr/>
        <a:lstStyle/>
        <a:p>
          <a:endParaRPr lang="sl-SI"/>
        </a:p>
      </dgm:t>
    </dgm:pt>
    <dgm:pt modelId="{3BE47417-8FBC-4120-8D8D-260F7FD76469}" type="sibTrans" cxnId="{C7D7E3A1-72E9-4CDA-B493-5B09457FEE6D}">
      <dgm:prSet/>
      <dgm:spPr/>
      <dgm:t>
        <a:bodyPr/>
        <a:lstStyle/>
        <a:p>
          <a:endParaRPr lang="sl-SI"/>
        </a:p>
      </dgm:t>
    </dgm:pt>
    <dgm:pt modelId="{5EABAC44-AB68-4510-8494-FBDD376668C2}" type="pres">
      <dgm:prSet presAssocID="{20E1E112-EF02-4CF6-B819-BC1AB7793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31BE4E-D36E-494B-A598-376509795BEE}" type="pres">
      <dgm:prSet presAssocID="{5A6B3F07-A36C-40A6-AEED-45144721E0C3}" presName="root" presStyleCnt="0"/>
      <dgm:spPr/>
    </dgm:pt>
    <dgm:pt modelId="{40853AF8-07AA-40AD-92C2-86BBF633D1C9}" type="pres">
      <dgm:prSet presAssocID="{5A6B3F07-A36C-40A6-AEED-45144721E0C3}" presName="rootComposite" presStyleCnt="0"/>
      <dgm:spPr/>
    </dgm:pt>
    <dgm:pt modelId="{9E0952E3-1C0B-43E0-BB30-CD1C30FD8BB7}" type="pres">
      <dgm:prSet presAssocID="{5A6B3F07-A36C-40A6-AEED-45144721E0C3}" presName="rootText" presStyleLbl="node1" presStyleIdx="0" presStyleCnt="2"/>
      <dgm:spPr/>
    </dgm:pt>
    <dgm:pt modelId="{A3B9A5C0-0265-4C27-8DF9-2CE5B2ECB324}" type="pres">
      <dgm:prSet presAssocID="{5A6B3F07-A36C-40A6-AEED-45144721E0C3}" presName="rootConnector" presStyleLbl="node1" presStyleIdx="0" presStyleCnt="2"/>
      <dgm:spPr/>
    </dgm:pt>
    <dgm:pt modelId="{27F0E1DA-3BAA-4A8B-AEA8-B92E30BF50CD}" type="pres">
      <dgm:prSet presAssocID="{5A6B3F07-A36C-40A6-AEED-45144721E0C3}" presName="childShape" presStyleCnt="0"/>
      <dgm:spPr/>
    </dgm:pt>
    <dgm:pt modelId="{15E3DE8D-8BA5-48D2-A680-700AD4D9B878}" type="pres">
      <dgm:prSet presAssocID="{5E81289E-0A6D-4471-9340-C1E826E8C5C6}" presName="root" presStyleCnt="0"/>
      <dgm:spPr/>
    </dgm:pt>
    <dgm:pt modelId="{93D53912-F6FF-43D5-9B6C-F40ABD7E4176}" type="pres">
      <dgm:prSet presAssocID="{5E81289E-0A6D-4471-9340-C1E826E8C5C6}" presName="rootComposite" presStyleCnt="0"/>
      <dgm:spPr/>
    </dgm:pt>
    <dgm:pt modelId="{E20DDDB9-F9C0-4A32-9C4A-746B92797F4A}" type="pres">
      <dgm:prSet presAssocID="{5E81289E-0A6D-4471-9340-C1E826E8C5C6}" presName="rootText" presStyleLbl="node1" presStyleIdx="1" presStyleCnt="2"/>
      <dgm:spPr/>
    </dgm:pt>
    <dgm:pt modelId="{3EDCFC3A-12AD-4DD6-B265-F857D7E1E3F6}" type="pres">
      <dgm:prSet presAssocID="{5E81289E-0A6D-4471-9340-C1E826E8C5C6}" presName="rootConnector" presStyleLbl="node1" presStyleIdx="1" presStyleCnt="2"/>
      <dgm:spPr/>
    </dgm:pt>
    <dgm:pt modelId="{61A3CEDE-90F3-4280-B70A-F598B6F41E3F}" type="pres">
      <dgm:prSet presAssocID="{5E81289E-0A6D-4471-9340-C1E826E8C5C6}" presName="childShape" presStyleCnt="0"/>
      <dgm:spPr/>
    </dgm:pt>
  </dgm:ptLst>
  <dgm:cxnLst>
    <dgm:cxn modelId="{82909813-590A-4528-9A48-54F067200672}" type="presOf" srcId="{5A6B3F07-A36C-40A6-AEED-45144721E0C3}" destId="{9E0952E3-1C0B-43E0-BB30-CD1C30FD8BB7}" srcOrd="0" destOrd="0" presId="urn:microsoft.com/office/officeart/2005/8/layout/hierarchy3"/>
    <dgm:cxn modelId="{29A4C714-D61F-4296-88C1-1508AE5C951E}" type="presOf" srcId="{20E1E112-EF02-4CF6-B819-BC1AB77934FD}" destId="{5EABAC44-AB68-4510-8494-FBDD376668C2}" srcOrd="0" destOrd="0" presId="urn:microsoft.com/office/officeart/2005/8/layout/hierarchy3"/>
    <dgm:cxn modelId="{DA06B742-F87D-4E4F-9843-679BFDCBA1C3}" srcId="{20E1E112-EF02-4CF6-B819-BC1AB77934FD}" destId="{5A6B3F07-A36C-40A6-AEED-45144721E0C3}" srcOrd="0" destOrd="0" parTransId="{E656EC4B-3A7D-48E3-9E04-E21A853C2472}" sibTransId="{A0345736-051D-4E78-BCE1-983D492A6C5C}"/>
    <dgm:cxn modelId="{47CBC964-72C5-4AC1-A175-ACD1D3B73B7E}" type="presOf" srcId="{5E81289E-0A6D-4471-9340-C1E826E8C5C6}" destId="{3EDCFC3A-12AD-4DD6-B265-F857D7E1E3F6}" srcOrd="1" destOrd="0" presId="urn:microsoft.com/office/officeart/2005/8/layout/hierarchy3"/>
    <dgm:cxn modelId="{0B38B568-8AEC-448D-BA15-EC00EB482C51}" type="presOf" srcId="{5E81289E-0A6D-4471-9340-C1E826E8C5C6}" destId="{E20DDDB9-F9C0-4A32-9C4A-746B92797F4A}" srcOrd="0" destOrd="0" presId="urn:microsoft.com/office/officeart/2005/8/layout/hierarchy3"/>
    <dgm:cxn modelId="{C7D7E3A1-72E9-4CDA-B493-5B09457FEE6D}" srcId="{20E1E112-EF02-4CF6-B819-BC1AB77934FD}" destId="{5E81289E-0A6D-4471-9340-C1E826E8C5C6}" srcOrd="1" destOrd="0" parTransId="{4A0CFC69-6213-4B22-B7BB-6C6FE8F68C1E}" sibTransId="{3BE47417-8FBC-4120-8D8D-260F7FD76469}"/>
    <dgm:cxn modelId="{05D7D7F9-0BA3-4C4D-B503-C34C4573CD6B}" type="presOf" srcId="{5A6B3F07-A36C-40A6-AEED-45144721E0C3}" destId="{A3B9A5C0-0265-4C27-8DF9-2CE5B2ECB324}" srcOrd="1" destOrd="0" presId="urn:microsoft.com/office/officeart/2005/8/layout/hierarchy3"/>
    <dgm:cxn modelId="{AC98FCC8-C07F-4766-9E25-DB163DFF6803}" type="presParOf" srcId="{5EABAC44-AB68-4510-8494-FBDD376668C2}" destId="{7631BE4E-D36E-494B-A598-376509795BEE}" srcOrd="0" destOrd="0" presId="urn:microsoft.com/office/officeart/2005/8/layout/hierarchy3"/>
    <dgm:cxn modelId="{AA067A72-5A12-49EB-9B2E-DFAA66B9D531}" type="presParOf" srcId="{7631BE4E-D36E-494B-A598-376509795BEE}" destId="{40853AF8-07AA-40AD-92C2-86BBF633D1C9}" srcOrd="0" destOrd="0" presId="urn:microsoft.com/office/officeart/2005/8/layout/hierarchy3"/>
    <dgm:cxn modelId="{F74FAA17-76D1-4EDE-A827-F89C97F5B8F3}" type="presParOf" srcId="{40853AF8-07AA-40AD-92C2-86BBF633D1C9}" destId="{9E0952E3-1C0B-43E0-BB30-CD1C30FD8BB7}" srcOrd="0" destOrd="0" presId="urn:microsoft.com/office/officeart/2005/8/layout/hierarchy3"/>
    <dgm:cxn modelId="{891F33D5-EBB5-40B7-A344-DDEF9804D086}" type="presParOf" srcId="{40853AF8-07AA-40AD-92C2-86BBF633D1C9}" destId="{A3B9A5C0-0265-4C27-8DF9-2CE5B2ECB324}" srcOrd="1" destOrd="0" presId="urn:microsoft.com/office/officeart/2005/8/layout/hierarchy3"/>
    <dgm:cxn modelId="{98EBCB9F-6747-43C9-B68C-7217B12AE56E}" type="presParOf" srcId="{7631BE4E-D36E-494B-A598-376509795BEE}" destId="{27F0E1DA-3BAA-4A8B-AEA8-B92E30BF50CD}" srcOrd="1" destOrd="0" presId="urn:microsoft.com/office/officeart/2005/8/layout/hierarchy3"/>
    <dgm:cxn modelId="{33FE6A8F-E69E-4304-9D6D-2356EB61A687}" type="presParOf" srcId="{5EABAC44-AB68-4510-8494-FBDD376668C2}" destId="{15E3DE8D-8BA5-48D2-A680-700AD4D9B878}" srcOrd="1" destOrd="0" presId="urn:microsoft.com/office/officeart/2005/8/layout/hierarchy3"/>
    <dgm:cxn modelId="{7373ABD9-E91A-41AE-8150-D19927C85995}" type="presParOf" srcId="{15E3DE8D-8BA5-48D2-A680-700AD4D9B878}" destId="{93D53912-F6FF-43D5-9B6C-F40ABD7E4176}" srcOrd="0" destOrd="0" presId="urn:microsoft.com/office/officeart/2005/8/layout/hierarchy3"/>
    <dgm:cxn modelId="{B098C283-975E-4E57-A155-CA52CF963041}" type="presParOf" srcId="{93D53912-F6FF-43D5-9B6C-F40ABD7E4176}" destId="{E20DDDB9-F9C0-4A32-9C4A-746B92797F4A}" srcOrd="0" destOrd="0" presId="urn:microsoft.com/office/officeart/2005/8/layout/hierarchy3"/>
    <dgm:cxn modelId="{F045A761-1630-4DBB-B9C4-5998834A28A6}" type="presParOf" srcId="{93D53912-F6FF-43D5-9B6C-F40ABD7E4176}" destId="{3EDCFC3A-12AD-4DD6-B265-F857D7E1E3F6}" srcOrd="1" destOrd="0" presId="urn:microsoft.com/office/officeart/2005/8/layout/hierarchy3"/>
    <dgm:cxn modelId="{AC9AD580-BA9F-46CE-AEE6-749BCC402DFB}" type="presParOf" srcId="{15E3DE8D-8BA5-48D2-A680-700AD4D9B878}" destId="{61A3CEDE-90F3-4280-B70A-F598B6F41E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A3739-688B-4B79-9EB1-3DA401DBC5B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7786AA-DDE9-48A0-B229-59506F828C35}">
      <dgm:prSet/>
      <dgm:spPr/>
      <dgm:t>
        <a:bodyPr/>
        <a:lstStyle/>
        <a:p>
          <a:r>
            <a:rPr lang="en-US"/>
            <a:t>DNF v praksi dosega boljše rezultate kot teoretično pričakovano.</a:t>
          </a:r>
        </a:p>
      </dgm:t>
    </dgm:pt>
    <dgm:pt modelId="{D69866BD-2F72-49D9-BD0A-52DB49C9EA07}" type="parTrans" cxnId="{C96BC533-6885-42AC-B5D5-056AEE3BC796}">
      <dgm:prSet/>
      <dgm:spPr/>
      <dgm:t>
        <a:bodyPr/>
        <a:lstStyle/>
        <a:p>
          <a:endParaRPr lang="en-US"/>
        </a:p>
      </dgm:t>
    </dgm:pt>
    <dgm:pt modelId="{56E713D0-1939-4CD7-A19A-DD3BE7962EF9}" type="sibTrans" cxnId="{C96BC533-6885-42AC-B5D5-056AEE3BC796}">
      <dgm:prSet/>
      <dgm:spPr/>
      <dgm:t>
        <a:bodyPr/>
        <a:lstStyle/>
        <a:p>
          <a:endParaRPr lang="en-US"/>
        </a:p>
      </dgm:t>
    </dgm:pt>
    <dgm:pt modelId="{9011523E-0C25-42DC-931C-3D4F3BE85118}">
      <dgm:prSet/>
      <dgm:spPr/>
      <dgm:t>
        <a:bodyPr/>
        <a:lstStyle/>
        <a:p>
          <a:r>
            <a:rPr lang="en-GB"/>
            <a:t>Bolj natan</a:t>
          </a:r>
          <a:r>
            <a:rPr lang="sl-SI"/>
            <a:t>čne meje za DNF ob določenih pogojih ostaja odprto vprašanje.</a:t>
          </a:r>
          <a:endParaRPr lang="en-US"/>
        </a:p>
      </dgm:t>
    </dgm:pt>
    <dgm:pt modelId="{4BC72D71-6F19-4703-952F-9F6A6F46F14D}" type="parTrans" cxnId="{3C472DEF-0C87-4766-AC41-E9F7EC390057}">
      <dgm:prSet/>
      <dgm:spPr/>
      <dgm:t>
        <a:bodyPr/>
        <a:lstStyle/>
        <a:p>
          <a:endParaRPr lang="en-US"/>
        </a:p>
      </dgm:t>
    </dgm:pt>
    <dgm:pt modelId="{B838A54F-510C-4B4A-8C72-33FC249880AD}" type="sibTrans" cxnId="{3C472DEF-0C87-4766-AC41-E9F7EC390057}">
      <dgm:prSet/>
      <dgm:spPr/>
      <dgm:t>
        <a:bodyPr/>
        <a:lstStyle/>
        <a:p>
          <a:endParaRPr lang="en-US"/>
        </a:p>
      </dgm:t>
    </dgm:pt>
    <dgm:pt modelId="{94911F6B-DD3D-45B5-B294-ECF9EB20BD0C}">
      <dgm:prSet/>
      <dgm:spPr/>
      <dgm:t>
        <a:bodyPr/>
        <a:lstStyle/>
        <a:p>
          <a:r>
            <a:rPr lang="en-US"/>
            <a:t>Platforma</a:t>
          </a:r>
          <a:r>
            <a:rPr lang="en-GB"/>
            <a:t> nam</a:t>
          </a:r>
          <a:r>
            <a:rPr lang="en-US"/>
            <a:t> omogoča nadaljnje raziskave.</a:t>
          </a:r>
        </a:p>
      </dgm:t>
    </dgm:pt>
    <dgm:pt modelId="{0DDA8A18-ADD9-4333-9557-65F69B35CAB1}" type="parTrans" cxnId="{1E3A094A-B07A-49AD-90B0-E89EBF9B60BF}">
      <dgm:prSet/>
      <dgm:spPr/>
      <dgm:t>
        <a:bodyPr/>
        <a:lstStyle/>
        <a:p>
          <a:endParaRPr lang="en-US"/>
        </a:p>
      </dgm:t>
    </dgm:pt>
    <dgm:pt modelId="{D2FAF51B-E3C6-491A-8381-AA661FBEB62D}" type="sibTrans" cxnId="{1E3A094A-B07A-49AD-90B0-E89EBF9B60BF}">
      <dgm:prSet/>
      <dgm:spPr/>
      <dgm:t>
        <a:bodyPr/>
        <a:lstStyle/>
        <a:p>
          <a:endParaRPr lang="en-US"/>
        </a:p>
      </dgm:t>
    </dgm:pt>
    <dgm:pt modelId="{0486AAAC-A62C-44B3-8DEA-BDC31D3D96CD}" type="pres">
      <dgm:prSet presAssocID="{4ADA3739-688B-4B79-9EB1-3DA401DBC5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E966ED-1E3A-431D-9DFD-68FB6FA552BA}" type="pres">
      <dgm:prSet presAssocID="{147786AA-DDE9-48A0-B229-59506F828C35}" presName="hierRoot1" presStyleCnt="0"/>
      <dgm:spPr/>
    </dgm:pt>
    <dgm:pt modelId="{7818A462-C82D-4068-8590-867951AE4D5A}" type="pres">
      <dgm:prSet presAssocID="{147786AA-DDE9-48A0-B229-59506F828C35}" presName="composite" presStyleCnt="0"/>
      <dgm:spPr/>
    </dgm:pt>
    <dgm:pt modelId="{9455CB33-0A75-4E90-9607-468821E48E39}" type="pres">
      <dgm:prSet presAssocID="{147786AA-DDE9-48A0-B229-59506F828C35}" presName="background" presStyleLbl="node0" presStyleIdx="0" presStyleCnt="3"/>
      <dgm:spPr/>
    </dgm:pt>
    <dgm:pt modelId="{859D442E-4A87-4C96-91E4-312C62021A2A}" type="pres">
      <dgm:prSet presAssocID="{147786AA-DDE9-48A0-B229-59506F828C35}" presName="text" presStyleLbl="fgAcc0" presStyleIdx="0" presStyleCnt="3">
        <dgm:presLayoutVars>
          <dgm:chPref val="3"/>
        </dgm:presLayoutVars>
      </dgm:prSet>
      <dgm:spPr/>
    </dgm:pt>
    <dgm:pt modelId="{0E309C0C-244D-494B-9CBC-BCD7344E207A}" type="pres">
      <dgm:prSet presAssocID="{147786AA-DDE9-48A0-B229-59506F828C35}" presName="hierChild2" presStyleCnt="0"/>
      <dgm:spPr/>
    </dgm:pt>
    <dgm:pt modelId="{495C62B5-0397-4529-A780-D6D36C7E6DCC}" type="pres">
      <dgm:prSet presAssocID="{9011523E-0C25-42DC-931C-3D4F3BE85118}" presName="hierRoot1" presStyleCnt="0"/>
      <dgm:spPr/>
    </dgm:pt>
    <dgm:pt modelId="{16F7842B-2397-4CFE-A9AC-5F6F92E909A9}" type="pres">
      <dgm:prSet presAssocID="{9011523E-0C25-42DC-931C-3D4F3BE85118}" presName="composite" presStyleCnt="0"/>
      <dgm:spPr/>
    </dgm:pt>
    <dgm:pt modelId="{C55E2E86-3101-4645-96D0-61F5E1CC6F0D}" type="pres">
      <dgm:prSet presAssocID="{9011523E-0C25-42DC-931C-3D4F3BE85118}" presName="background" presStyleLbl="node0" presStyleIdx="1" presStyleCnt="3"/>
      <dgm:spPr/>
    </dgm:pt>
    <dgm:pt modelId="{5E78B465-9784-409A-80B2-2920C4F39AB7}" type="pres">
      <dgm:prSet presAssocID="{9011523E-0C25-42DC-931C-3D4F3BE85118}" presName="text" presStyleLbl="fgAcc0" presStyleIdx="1" presStyleCnt="3">
        <dgm:presLayoutVars>
          <dgm:chPref val="3"/>
        </dgm:presLayoutVars>
      </dgm:prSet>
      <dgm:spPr/>
    </dgm:pt>
    <dgm:pt modelId="{26946B28-AB68-40FD-8D9B-00480F6439CA}" type="pres">
      <dgm:prSet presAssocID="{9011523E-0C25-42DC-931C-3D4F3BE85118}" presName="hierChild2" presStyleCnt="0"/>
      <dgm:spPr/>
    </dgm:pt>
    <dgm:pt modelId="{50976CC5-0A73-4CE0-8807-AE4120B5DF3D}" type="pres">
      <dgm:prSet presAssocID="{94911F6B-DD3D-45B5-B294-ECF9EB20BD0C}" presName="hierRoot1" presStyleCnt="0"/>
      <dgm:spPr/>
    </dgm:pt>
    <dgm:pt modelId="{AB42699A-C864-4268-9B62-135378CA160B}" type="pres">
      <dgm:prSet presAssocID="{94911F6B-DD3D-45B5-B294-ECF9EB20BD0C}" presName="composite" presStyleCnt="0"/>
      <dgm:spPr/>
    </dgm:pt>
    <dgm:pt modelId="{36325712-0471-467C-9D6B-9BC7F473E7BE}" type="pres">
      <dgm:prSet presAssocID="{94911F6B-DD3D-45B5-B294-ECF9EB20BD0C}" presName="background" presStyleLbl="node0" presStyleIdx="2" presStyleCnt="3"/>
      <dgm:spPr/>
    </dgm:pt>
    <dgm:pt modelId="{671ED920-9275-451B-9661-67B3A06A12EF}" type="pres">
      <dgm:prSet presAssocID="{94911F6B-DD3D-45B5-B294-ECF9EB20BD0C}" presName="text" presStyleLbl="fgAcc0" presStyleIdx="2" presStyleCnt="3">
        <dgm:presLayoutVars>
          <dgm:chPref val="3"/>
        </dgm:presLayoutVars>
      </dgm:prSet>
      <dgm:spPr/>
    </dgm:pt>
    <dgm:pt modelId="{642678AB-FA46-4F84-A4B2-F9EBC8434D1F}" type="pres">
      <dgm:prSet presAssocID="{94911F6B-DD3D-45B5-B294-ECF9EB20BD0C}" presName="hierChild2" presStyleCnt="0"/>
      <dgm:spPr/>
    </dgm:pt>
  </dgm:ptLst>
  <dgm:cxnLst>
    <dgm:cxn modelId="{E5FF6B1A-0B68-4150-A3C5-E9B2A9893330}" type="presOf" srcId="{147786AA-DDE9-48A0-B229-59506F828C35}" destId="{859D442E-4A87-4C96-91E4-312C62021A2A}" srcOrd="0" destOrd="0" presId="urn:microsoft.com/office/officeart/2005/8/layout/hierarchy1"/>
    <dgm:cxn modelId="{32AB1C28-1540-4D3E-9878-308493FA0B56}" type="presOf" srcId="{94911F6B-DD3D-45B5-B294-ECF9EB20BD0C}" destId="{671ED920-9275-451B-9661-67B3A06A12EF}" srcOrd="0" destOrd="0" presId="urn:microsoft.com/office/officeart/2005/8/layout/hierarchy1"/>
    <dgm:cxn modelId="{C96BC533-6885-42AC-B5D5-056AEE3BC796}" srcId="{4ADA3739-688B-4B79-9EB1-3DA401DBC5B1}" destId="{147786AA-DDE9-48A0-B229-59506F828C35}" srcOrd="0" destOrd="0" parTransId="{D69866BD-2F72-49D9-BD0A-52DB49C9EA07}" sibTransId="{56E713D0-1939-4CD7-A19A-DD3BE7962EF9}"/>
    <dgm:cxn modelId="{CCFFC867-E827-4D98-9AC0-0F00D2E64CB8}" type="presOf" srcId="{4ADA3739-688B-4B79-9EB1-3DA401DBC5B1}" destId="{0486AAAC-A62C-44B3-8DEA-BDC31D3D96CD}" srcOrd="0" destOrd="0" presId="urn:microsoft.com/office/officeart/2005/8/layout/hierarchy1"/>
    <dgm:cxn modelId="{1E3A094A-B07A-49AD-90B0-E89EBF9B60BF}" srcId="{4ADA3739-688B-4B79-9EB1-3DA401DBC5B1}" destId="{94911F6B-DD3D-45B5-B294-ECF9EB20BD0C}" srcOrd="2" destOrd="0" parTransId="{0DDA8A18-ADD9-4333-9557-65F69B35CAB1}" sibTransId="{D2FAF51B-E3C6-491A-8381-AA661FBEB62D}"/>
    <dgm:cxn modelId="{3C472DEF-0C87-4766-AC41-E9F7EC390057}" srcId="{4ADA3739-688B-4B79-9EB1-3DA401DBC5B1}" destId="{9011523E-0C25-42DC-931C-3D4F3BE85118}" srcOrd="1" destOrd="0" parTransId="{4BC72D71-6F19-4703-952F-9F6A6F46F14D}" sibTransId="{B838A54F-510C-4B4A-8C72-33FC249880AD}"/>
    <dgm:cxn modelId="{4633DFFA-59D1-4AF8-B2D7-C3E2A63340FF}" type="presOf" srcId="{9011523E-0C25-42DC-931C-3D4F3BE85118}" destId="{5E78B465-9784-409A-80B2-2920C4F39AB7}" srcOrd="0" destOrd="0" presId="urn:microsoft.com/office/officeart/2005/8/layout/hierarchy1"/>
    <dgm:cxn modelId="{A00FC92D-8A4D-4BC8-8E21-E34CCE4FA68E}" type="presParOf" srcId="{0486AAAC-A62C-44B3-8DEA-BDC31D3D96CD}" destId="{E5E966ED-1E3A-431D-9DFD-68FB6FA552BA}" srcOrd="0" destOrd="0" presId="urn:microsoft.com/office/officeart/2005/8/layout/hierarchy1"/>
    <dgm:cxn modelId="{3C82BC2F-41F3-4E22-97CC-DFE35A21F448}" type="presParOf" srcId="{E5E966ED-1E3A-431D-9DFD-68FB6FA552BA}" destId="{7818A462-C82D-4068-8590-867951AE4D5A}" srcOrd="0" destOrd="0" presId="urn:microsoft.com/office/officeart/2005/8/layout/hierarchy1"/>
    <dgm:cxn modelId="{26FA7182-4182-4879-BAC3-8D66DD2D959A}" type="presParOf" srcId="{7818A462-C82D-4068-8590-867951AE4D5A}" destId="{9455CB33-0A75-4E90-9607-468821E48E39}" srcOrd="0" destOrd="0" presId="urn:microsoft.com/office/officeart/2005/8/layout/hierarchy1"/>
    <dgm:cxn modelId="{2DC97483-D13C-4149-8147-BDB9498302DD}" type="presParOf" srcId="{7818A462-C82D-4068-8590-867951AE4D5A}" destId="{859D442E-4A87-4C96-91E4-312C62021A2A}" srcOrd="1" destOrd="0" presId="urn:microsoft.com/office/officeart/2005/8/layout/hierarchy1"/>
    <dgm:cxn modelId="{5B594944-631D-473E-876A-E84B0BC86E46}" type="presParOf" srcId="{E5E966ED-1E3A-431D-9DFD-68FB6FA552BA}" destId="{0E309C0C-244D-494B-9CBC-BCD7344E207A}" srcOrd="1" destOrd="0" presId="urn:microsoft.com/office/officeart/2005/8/layout/hierarchy1"/>
    <dgm:cxn modelId="{79D17179-C331-438E-B12C-F9892CFB26D8}" type="presParOf" srcId="{0486AAAC-A62C-44B3-8DEA-BDC31D3D96CD}" destId="{495C62B5-0397-4529-A780-D6D36C7E6DCC}" srcOrd="1" destOrd="0" presId="urn:microsoft.com/office/officeart/2005/8/layout/hierarchy1"/>
    <dgm:cxn modelId="{B7827F76-C260-46CC-9A3B-9B394F48520A}" type="presParOf" srcId="{495C62B5-0397-4529-A780-D6D36C7E6DCC}" destId="{16F7842B-2397-4CFE-A9AC-5F6F92E909A9}" srcOrd="0" destOrd="0" presId="urn:microsoft.com/office/officeart/2005/8/layout/hierarchy1"/>
    <dgm:cxn modelId="{A0F9C5FE-9CAC-42D1-99D7-C798660E7728}" type="presParOf" srcId="{16F7842B-2397-4CFE-A9AC-5F6F92E909A9}" destId="{C55E2E86-3101-4645-96D0-61F5E1CC6F0D}" srcOrd="0" destOrd="0" presId="urn:microsoft.com/office/officeart/2005/8/layout/hierarchy1"/>
    <dgm:cxn modelId="{0DEDB8EA-93D5-4A18-BF41-28AF0B616CCE}" type="presParOf" srcId="{16F7842B-2397-4CFE-A9AC-5F6F92E909A9}" destId="{5E78B465-9784-409A-80B2-2920C4F39AB7}" srcOrd="1" destOrd="0" presId="urn:microsoft.com/office/officeart/2005/8/layout/hierarchy1"/>
    <dgm:cxn modelId="{DAD2DFC8-7A55-43D0-9349-5D053F1DCA7A}" type="presParOf" srcId="{495C62B5-0397-4529-A780-D6D36C7E6DCC}" destId="{26946B28-AB68-40FD-8D9B-00480F6439CA}" srcOrd="1" destOrd="0" presId="urn:microsoft.com/office/officeart/2005/8/layout/hierarchy1"/>
    <dgm:cxn modelId="{D3B7835F-CA6B-487C-A0AB-BD5B37C31E3D}" type="presParOf" srcId="{0486AAAC-A62C-44B3-8DEA-BDC31D3D96CD}" destId="{50976CC5-0A73-4CE0-8807-AE4120B5DF3D}" srcOrd="2" destOrd="0" presId="urn:microsoft.com/office/officeart/2005/8/layout/hierarchy1"/>
    <dgm:cxn modelId="{F1AB3AC5-6F85-44DC-ADBB-9212DC19F0B9}" type="presParOf" srcId="{50976CC5-0A73-4CE0-8807-AE4120B5DF3D}" destId="{AB42699A-C864-4268-9B62-135378CA160B}" srcOrd="0" destOrd="0" presId="urn:microsoft.com/office/officeart/2005/8/layout/hierarchy1"/>
    <dgm:cxn modelId="{6B7FC87B-1238-4EAD-8AD5-98DE945C80A1}" type="presParOf" srcId="{AB42699A-C864-4268-9B62-135378CA160B}" destId="{36325712-0471-467C-9D6B-9BC7F473E7BE}" srcOrd="0" destOrd="0" presId="urn:microsoft.com/office/officeart/2005/8/layout/hierarchy1"/>
    <dgm:cxn modelId="{C8BDEDD7-902B-4AE5-AA38-F4A06AC1A6E9}" type="presParOf" srcId="{AB42699A-C864-4268-9B62-135378CA160B}" destId="{671ED920-9275-451B-9661-67B3A06A12EF}" srcOrd="1" destOrd="0" presId="urn:microsoft.com/office/officeart/2005/8/layout/hierarchy1"/>
    <dgm:cxn modelId="{186E013E-427F-4222-9D94-C36573E24ADC}" type="presParOf" srcId="{50976CC5-0A73-4CE0-8807-AE4120B5DF3D}" destId="{642678AB-FA46-4F84-A4B2-F9EBC8434D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A98FF-C5E1-476D-94AC-EC794AE5EF0D}">
      <dsp:nvSpPr>
        <dsp:cNvPr id="0" name=""/>
        <dsp:cNvSpPr/>
      </dsp:nvSpPr>
      <dsp:spPr>
        <a:xfrm>
          <a:off x="0" y="162831"/>
          <a:ext cx="8229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Problem pokrivanja košev</a:t>
          </a:r>
        </a:p>
      </dsp:txBody>
      <dsp:txXfrm>
        <a:off x="126223" y="289054"/>
        <a:ext cx="7977154" cy="2333254"/>
      </dsp:txXfrm>
    </dsp:sp>
    <dsp:sp modelId="{A9052590-5952-4425-A219-18A8AD876227}">
      <dsp:nvSpPr>
        <dsp:cNvPr id="0" name=""/>
        <dsp:cNvSpPr/>
      </dsp:nvSpPr>
      <dsp:spPr>
        <a:xfrm>
          <a:off x="0" y="2748531"/>
          <a:ext cx="8229600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3600" kern="1200" dirty="0"/>
            <a:t>Zaporedje predmetov vi ∈ (0, 1), ki jih razporejamo v koše, da čim več njih postane pokritih (vsota ≥ 1).</a:t>
          </a:r>
        </a:p>
      </dsp:txBody>
      <dsp:txXfrm>
        <a:off x="0" y="2748531"/>
        <a:ext cx="8229600" cy="161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4DCD-77CA-41A7-8C1C-0D97EA8DB375}">
      <dsp:nvSpPr>
        <dsp:cNvPr id="0" name=""/>
        <dsp:cNvSpPr/>
      </dsp:nvSpPr>
      <dsp:spPr>
        <a:xfrm>
          <a:off x="0" y="68061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Najprej odpriZaporedje </a:t>
          </a:r>
          <a:r>
            <a:rPr lang="el-GR" sz="2600" kern="1200"/>
            <a:t>σ −→ &lt; </a:t>
          </a:r>
          <a:r>
            <a:rPr lang="sl-SI" sz="2600" kern="1200"/>
            <a:t>m, xm &gt; .</a:t>
          </a:r>
        </a:p>
      </dsp:txBody>
      <dsp:txXfrm>
        <a:off x="30442" y="98503"/>
        <a:ext cx="8168716" cy="562726"/>
      </dsp:txXfrm>
    </dsp:sp>
    <dsp:sp modelId="{6C61B6A4-1596-4D6D-B895-368A04640482}">
      <dsp:nvSpPr>
        <dsp:cNvPr id="0" name=""/>
        <dsp:cNvSpPr/>
      </dsp:nvSpPr>
      <dsp:spPr>
        <a:xfrm>
          <a:off x="0" y="766551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Nato dokler ni konecZaporedja </a:t>
          </a:r>
          <a:r>
            <a:rPr lang="el-GR" sz="2600" kern="1200"/>
            <a:t>σ, </a:t>
          </a:r>
          <a:r>
            <a:rPr lang="sl-SI" sz="2600" kern="1200"/>
            <a:t>delaj:</a:t>
          </a:r>
        </a:p>
      </dsp:txBody>
      <dsp:txXfrm>
        <a:off x="30442" y="796993"/>
        <a:ext cx="8168716" cy="562726"/>
      </dsp:txXfrm>
    </dsp:sp>
    <dsp:sp modelId="{A0B755F1-D7A7-491F-A075-460297274C2F}">
      <dsp:nvSpPr>
        <dsp:cNvPr id="0" name=""/>
        <dsp:cNvSpPr/>
      </dsp:nvSpPr>
      <dsp:spPr>
        <a:xfrm>
          <a:off x="0" y="1390161"/>
          <a:ext cx="8229600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000" kern="1200"/>
            <a:t>1. korak: Vzemi naslednjiPredmet v iz zaporedja </a:t>
          </a:r>
          <a:r>
            <a:rPr lang="el-GR" sz="2000" kern="1200"/>
            <a:t>σ.</a:t>
          </a:r>
          <a:endParaRPr lang="sl-S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2. </a:t>
          </a:r>
          <a:r>
            <a:rPr lang="sl-SI" sz="2000" kern="1200"/>
            <a:t>korak: Če je v večji ali enak xm, položi predmet ‘v’ v naslednji kritični koš, ki še nima takega predmeta in posodobi navidezno polnost koša.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000" kern="1200"/>
            <a:t>3. korak: Če je ‘v’ manjši od xm in večji ali enak 1/k, položi predmet v njegov pripadajoči velikostni razred koša z uporabo strategije naslednji ustrezen.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000" kern="1200" dirty="0"/>
            <a:t>4. korak: Če je ‘v’ manjši od 1/k, položi predmet v kritični koš, ki še</a:t>
          </a:r>
          <a:r>
            <a:rPr lang="en-GB" sz="2000" kern="1200" dirty="0"/>
            <a:t> </a:t>
          </a:r>
          <a:r>
            <a:rPr lang="sl-SI" sz="2000" kern="1200" dirty="0"/>
            <a:t>nima navidezne polnosti večje od 1, in posodobi navidezno polnost. Če imajo vsi kritični koši navidezno polnost vsaj 1, položi predmet ‘v’ koš k z uporabo </a:t>
          </a:r>
          <a:r>
            <a:rPr lang="sl-SI" sz="2000" kern="1200" dirty="0" err="1"/>
            <a:t>strategje</a:t>
          </a:r>
          <a:r>
            <a:rPr lang="sl-SI" sz="2000" kern="1200" dirty="0"/>
            <a:t> naslednji ustrezen.</a:t>
          </a:r>
        </a:p>
      </dsp:txBody>
      <dsp:txXfrm>
        <a:off x="0" y="1390161"/>
        <a:ext cx="8229600" cy="3067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EF703-5B72-458D-BD20-7C1B52BA1421}">
      <dsp:nvSpPr>
        <dsp:cNvPr id="0" name=""/>
        <dsp:cNvSpPr/>
      </dsp:nvSpPr>
      <dsp:spPr>
        <a:xfrm>
          <a:off x="725844" y="2091"/>
          <a:ext cx="1903907" cy="95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DNF ima v najslabšem primeru konkurenčnost 1/2</a:t>
          </a:r>
        </a:p>
      </dsp:txBody>
      <dsp:txXfrm>
        <a:off x="753726" y="29973"/>
        <a:ext cx="1848143" cy="896189"/>
      </dsp:txXfrm>
    </dsp:sp>
    <dsp:sp modelId="{270A1390-62E8-4760-B384-58B545FDC3F6}">
      <dsp:nvSpPr>
        <dsp:cNvPr id="0" name=""/>
        <dsp:cNvSpPr/>
      </dsp:nvSpPr>
      <dsp:spPr>
        <a:xfrm>
          <a:off x="916235" y="954045"/>
          <a:ext cx="190390" cy="71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65"/>
              </a:lnTo>
              <a:lnTo>
                <a:pt x="190390" y="713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5DF6-6150-49F3-8AEC-917947940F5C}">
      <dsp:nvSpPr>
        <dsp:cNvPr id="0" name=""/>
        <dsp:cNvSpPr/>
      </dsp:nvSpPr>
      <dsp:spPr>
        <a:xfrm>
          <a:off x="1106625" y="1192033"/>
          <a:ext cx="1523125" cy="951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1. Zaporedje </a:t>
          </a:r>
          <a:r>
            <a:rPr lang="el-GR" sz="1200" kern="1200"/>
            <a:t>σ </a:t>
          </a:r>
          <a:r>
            <a:rPr lang="sl-SI" sz="1200" kern="1200"/>
            <a:t>je dolžine |</a:t>
          </a:r>
          <a:r>
            <a:rPr lang="el-GR" sz="1200" kern="1200"/>
            <a:t>σ| = </a:t>
          </a:r>
          <a:r>
            <a:rPr lang="sl-SI" sz="1200" kern="1200"/>
            <a:t>i, kjer imamo i predmetov.</a:t>
          </a:r>
        </a:p>
      </dsp:txBody>
      <dsp:txXfrm>
        <a:off x="1134507" y="1219915"/>
        <a:ext cx="1467361" cy="896189"/>
      </dsp:txXfrm>
    </dsp:sp>
    <dsp:sp modelId="{EB5F9F73-F8ED-47DB-9AF5-7858C91B47FA}">
      <dsp:nvSpPr>
        <dsp:cNvPr id="0" name=""/>
        <dsp:cNvSpPr/>
      </dsp:nvSpPr>
      <dsp:spPr>
        <a:xfrm>
          <a:off x="916235" y="954045"/>
          <a:ext cx="190390" cy="1903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07"/>
              </a:lnTo>
              <a:lnTo>
                <a:pt x="190390" y="1903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84ADE-316E-4055-9A09-ABF896F7D516}">
      <dsp:nvSpPr>
        <dsp:cNvPr id="0" name=""/>
        <dsp:cNvSpPr/>
      </dsp:nvSpPr>
      <dsp:spPr>
        <a:xfrm>
          <a:off x="1106625" y="2381975"/>
          <a:ext cx="1523125" cy="951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2. Imamo i/2 = n predmetov, velikosti 1/n. Rečemo jim majhni predmeti.</a:t>
          </a:r>
        </a:p>
      </dsp:txBody>
      <dsp:txXfrm>
        <a:off x="1134507" y="2409857"/>
        <a:ext cx="1467361" cy="896189"/>
      </dsp:txXfrm>
    </dsp:sp>
    <dsp:sp modelId="{E4E8866E-FE09-41F1-A388-84AA03437EA4}">
      <dsp:nvSpPr>
        <dsp:cNvPr id="0" name=""/>
        <dsp:cNvSpPr/>
      </dsp:nvSpPr>
      <dsp:spPr>
        <a:xfrm>
          <a:off x="916235" y="954045"/>
          <a:ext cx="190390" cy="3093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849"/>
              </a:lnTo>
              <a:lnTo>
                <a:pt x="190390" y="3093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16758-6FFA-4E6D-B17F-AC7D8DC539DC}">
      <dsp:nvSpPr>
        <dsp:cNvPr id="0" name=""/>
        <dsp:cNvSpPr/>
      </dsp:nvSpPr>
      <dsp:spPr>
        <a:xfrm>
          <a:off x="1106625" y="3571917"/>
          <a:ext cx="1523125" cy="951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3. Hkrati imamo i/2 = n predmetov velikosti    1 − 1/n, ki jim rečemo veliki predmeti.</a:t>
          </a:r>
        </a:p>
      </dsp:txBody>
      <dsp:txXfrm>
        <a:off x="1134507" y="3599799"/>
        <a:ext cx="1467361" cy="896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952E3-1C0B-43E0-BB30-CD1C30FD8BB7}">
      <dsp:nvSpPr>
        <dsp:cNvPr id="0" name=""/>
        <dsp:cNvSpPr/>
      </dsp:nvSpPr>
      <dsp:spPr>
        <a:xfrm>
          <a:off x="1554633" y="730"/>
          <a:ext cx="1883316" cy="941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Omogoča testiranje strategij in generiranje zaporedij.</a:t>
          </a:r>
          <a:endParaRPr lang="sl-SI" sz="1500" kern="1200"/>
        </a:p>
      </dsp:txBody>
      <dsp:txXfrm>
        <a:off x="1582213" y="28310"/>
        <a:ext cx="1828156" cy="886498"/>
      </dsp:txXfrm>
    </dsp:sp>
    <dsp:sp modelId="{E20DDDB9-F9C0-4A32-9C4A-746B92797F4A}">
      <dsp:nvSpPr>
        <dsp:cNvPr id="0" name=""/>
        <dsp:cNvSpPr/>
      </dsp:nvSpPr>
      <dsp:spPr>
        <a:xfrm>
          <a:off x="3908779" y="730"/>
          <a:ext cx="1883316" cy="941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Uporablja</a:t>
          </a:r>
          <a:r>
            <a:rPr lang="en-US" sz="1500" kern="1200" dirty="0"/>
            <a:t> Python </a:t>
          </a:r>
          <a:r>
            <a:rPr lang="en-US" sz="1500" kern="1200" dirty="0" err="1"/>
            <a:t>razrede</a:t>
          </a:r>
          <a:r>
            <a:rPr lang="en-US" sz="1500" kern="1200" dirty="0"/>
            <a:t>.</a:t>
          </a:r>
          <a:endParaRPr lang="sl-SI" sz="1500" kern="1200" dirty="0"/>
        </a:p>
      </dsp:txBody>
      <dsp:txXfrm>
        <a:off x="3936359" y="28310"/>
        <a:ext cx="1828156" cy="886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5CB33-0A75-4E90-9607-468821E48E39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D442E-4A87-4C96-91E4-312C62021A2A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DNF v praksi dosega boljše rezultate kot teoretično pričakovano.</a:t>
          </a:r>
        </a:p>
      </dsp:txBody>
      <dsp:txXfrm>
        <a:off x="283960" y="1066136"/>
        <a:ext cx="2107770" cy="1308711"/>
      </dsp:txXfrm>
    </dsp:sp>
    <dsp:sp modelId="{C55E2E86-3101-4645-96D0-61F5E1CC6F0D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8B465-9784-409A-80B2-2920C4F39AB7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Bolj natan</a:t>
          </a:r>
          <a:r>
            <a:rPr lang="sl-SI" sz="1800" kern="1200"/>
            <a:t>čne meje za DNF ob določenih pogojih ostaja odprto vprašanje.</a:t>
          </a:r>
          <a:endParaRPr lang="en-US" sz="1800" kern="1200"/>
        </a:p>
      </dsp:txBody>
      <dsp:txXfrm>
        <a:off x="2959652" y="1066136"/>
        <a:ext cx="2107770" cy="1308711"/>
      </dsp:txXfrm>
    </dsp:sp>
    <dsp:sp modelId="{36325712-0471-467C-9D6B-9BC7F473E7BE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ED920-9275-451B-9661-67B3A06A12EF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Platforma</a:t>
          </a:r>
          <a:r>
            <a:rPr lang="en-GB" sz="1800" kern="1200"/>
            <a:t> nam</a:t>
          </a:r>
          <a:r>
            <a:rPr lang="en-US" sz="1800" kern="1200"/>
            <a:t> omogoča nadaljnje raziskave.</a:t>
          </a:r>
        </a:p>
      </dsp:txBody>
      <dsp:txXfrm>
        <a:off x="5635343" y="1066136"/>
        <a:ext cx="2107770" cy="130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2T22:12:45.583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1,'0'4940,"0"-4930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2T22:13:08.97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1,'5076'266,"-5067"-266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2T22:13:24.395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1,'5031'176,"-5021"-176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2T22:13:47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24492,'0'677'0,"960"-677"0,-960-677 0,-960 677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D43A-CD85-441C-A8E5-BA11D62B6498}" type="datetimeFigureOut">
              <a:rPr lang="sl-SI" smtClean="0"/>
              <a:t>2. 07. 2025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421B-1457-440D-84D1-F2B4575F4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6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421B-1457-440D-84D1-F2B4575F429D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6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customXml" Target="../ink/ink2.xml"/><Relationship Id="rId5" Type="http://schemas.openxmlformats.org/officeDocument/2006/relationships/diagramColors" Target="../diagrams/colors3.xml"/><Relationship Id="rId15" Type="http://schemas.openxmlformats.org/officeDocument/2006/relationships/customXml" Target="../ink/ink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customXml" Target="../ink/ink1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ka, ki vsebuje besede mreža, pajkova mreža, črno in belo, enobarvno&#10;&#10;Vsebina, ustvarjena z UI, morda ni pravilna.">
            <a:extLst>
              <a:ext uri="{FF2B5EF4-FFF2-40B4-BE49-F238E27FC236}">
                <a16:creationId xmlns:a16="http://schemas.microsoft.com/office/drawing/2014/main" id="{59C025F1-D4A0-EA98-B773-685DC35F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671" r="18868" b="-2"/>
          <a:stretch>
            <a:fillRect/>
          </a:stretch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F384C4-1A7B-1B73-3EDE-0E6C2AC26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90" y="743447"/>
            <a:ext cx="4017220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sl-SI" sz="4200" dirty="0"/>
              <a:t>Naključnost v pokrivanju košev</a:t>
            </a:r>
            <a:br>
              <a:rPr lang="sl-SI" sz="4200" dirty="0"/>
            </a:br>
            <a:r>
              <a:rPr lang="sl-SI" sz="1800" dirty="0"/>
              <a:t>(</a:t>
            </a:r>
            <a:r>
              <a:rPr lang="sl-SI" sz="1800" dirty="0" err="1"/>
              <a:t>Randomness</a:t>
            </a:r>
            <a:r>
              <a:rPr lang="sl-SI" sz="1800" dirty="0"/>
              <a:t> in Bin </a:t>
            </a:r>
            <a:r>
              <a:rPr lang="sl-SI" sz="1800" dirty="0" err="1"/>
              <a:t>Covering</a:t>
            </a:r>
            <a:r>
              <a:rPr lang="sl-SI" sz="1800" dirty="0"/>
              <a:t>)</a:t>
            </a:r>
            <a:endParaRPr lang="sl-SI" sz="4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B67BC0-1B79-9ACE-8771-67F8FA567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90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/>
            <a:endParaRPr lang="sl-SI" sz="1800" dirty="0"/>
          </a:p>
          <a:p>
            <a:pPr algn="l"/>
            <a:r>
              <a:rPr lang="sl-SI" sz="1800" dirty="0"/>
              <a:t>Raziskovalni seminar</a:t>
            </a:r>
          </a:p>
          <a:p>
            <a:pPr algn="l"/>
            <a:r>
              <a:rPr lang="sl-SI" sz="1800" dirty="0"/>
              <a:t>Jakob Beber</a:t>
            </a:r>
          </a:p>
        </p:txBody>
      </p:sp>
    </p:spTree>
    <p:extLst>
      <p:ext uri="{BB962C8B-B14F-4D97-AF65-F5344CB8AC3E}">
        <p14:creationId xmlns:p14="http://schemas.microsoft.com/office/powerpoint/2010/main" val="4197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dirty="0" err="1"/>
              <a:t>Rezultati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 err="1"/>
              <a:t>Empirično</a:t>
            </a:r>
            <a:r>
              <a:rPr lang="sl-SI" sz="2800" dirty="0"/>
              <a:t>, na določenih zaporedjih,</a:t>
            </a:r>
            <a:r>
              <a:rPr sz="2800" dirty="0"/>
              <a:t> </a:t>
            </a:r>
            <a:r>
              <a:rPr sz="2800" dirty="0" err="1"/>
              <a:t>dosega</a:t>
            </a:r>
            <a:r>
              <a:rPr lang="sl-SI" sz="2800" dirty="0"/>
              <a:t> DNF</a:t>
            </a:r>
            <a:r>
              <a:rPr sz="2800" dirty="0"/>
              <a:t> </a:t>
            </a:r>
            <a:r>
              <a:rPr sz="2800" dirty="0" err="1"/>
              <a:t>povprečno</a:t>
            </a:r>
            <a:r>
              <a:rPr sz="2800" dirty="0"/>
              <a:t> </a:t>
            </a:r>
            <a:r>
              <a:rPr sz="2800" dirty="0" err="1"/>
              <a:t>konkurenčnost</a:t>
            </a:r>
            <a:r>
              <a:rPr sz="2800" dirty="0"/>
              <a:t> </a:t>
            </a:r>
            <a:r>
              <a:rPr sz="2800" dirty="0" err="1"/>
              <a:t>okoli</a:t>
            </a:r>
            <a:r>
              <a:rPr sz="2800" dirty="0"/>
              <a:t> 76%.</a:t>
            </a:r>
          </a:p>
        </p:txBody>
      </p:sp>
      <p:graphicFrame>
        <p:nvGraphicFramePr>
          <p:cNvPr id="6" name="Predmet 5">
            <a:extLst>
              <a:ext uri="{FF2B5EF4-FFF2-40B4-BE49-F238E27FC236}">
                <a16:creationId xmlns:a16="http://schemas.microsoft.com/office/drawing/2014/main" id="{29539AA5-20F1-F3E8-1356-BE6D9D5E7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5356"/>
              </p:ext>
            </p:extLst>
          </p:nvPr>
        </p:nvGraphicFramePr>
        <p:xfrm>
          <a:off x="4067874" y="2803525"/>
          <a:ext cx="44005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00665" imgH="3505278" progId="Excel.Sheet.12">
                  <p:embed/>
                </p:oleObj>
              </mc:Choice>
              <mc:Fallback>
                <p:oleObj name="Worksheet" r:id="rId2" imgW="4400665" imgH="35052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7874" y="2803525"/>
                        <a:ext cx="440055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Predmet 6">
            <a:extLst>
              <a:ext uri="{FF2B5EF4-FFF2-40B4-BE49-F238E27FC236}">
                <a16:creationId xmlns:a16="http://schemas.microsoft.com/office/drawing/2014/main" id="{73CB6774-6925-1556-48BB-35CE5BA7D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07694"/>
              </p:ext>
            </p:extLst>
          </p:nvPr>
        </p:nvGraphicFramePr>
        <p:xfrm>
          <a:off x="457200" y="3429000"/>
          <a:ext cx="3429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29153" imgH="742833" progId="Excel.Sheet.12">
                  <p:embed/>
                </p:oleObj>
              </mc:Choice>
              <mc:Fallback>
                <p:oleObj name="Worksheet" r:id="rId4" imgW="3429153" imgH="7428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429000"/>
                        <a:ext cx="34290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sl-SI" sz="4200"/>
              <a:t>Zaključek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B9779-EE8A-08BC-A8A6-E76BBE8FC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184089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573EA-688A-E800-DD48-D933A77D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B4FB1F-9F09-2F9D-C6CF-7C78B50F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/>
              <a:t>[1] Susan F </a:t>
            </a:r>
            <a:r>
              <a:rPr lang="sl-SI" sz="1600" dirty="0" err="1"/>
              <a:t>Assmann</a:t>
            </a:r>
            <a:r>
              <a:rPr lang="sl-SI" sz="1600" dirty="0"/>
              <a:t>, David S. Johnson, Daniel J. </a:t>
            </a:r>
            <a:r>
              <a:rPr lang="sl-SI" sz="1600" dirty="0" err="1"/>
              <a:t>Kleitman</a:t>
            </a:r>
            <a:r>
              <a:rPr lang="sl-SI" sz="1600" dirty="0"/>
              <a:t>, </a:t>
            </a:r>
            <a:r>
              <a:rPr lang="sl-SI" sz="1600" dirty="0" err="1"/>
              <a:t>and</a:t>
            </a:r>
            <a:r>
              <a:rPr lang="sl-SI" sz="1600" dirty="0"/>
              <a:t> JY-T </a:t>
            </a:r>
            <a:r>
              <a:rPr lang="sl-SI" sz="1600" dirty="0" err="1"/>
              <a:t>Leung</a:t>
            </a:r>
            <a:r>
              <a:rPr lang="sl-SI" sz="1600" dirty="0"/>
              <a:t>. </a:t>
            </a:r>
            <a:r>
              <a:rPr lang="en-GB" sz="1600" dirty="0"/>
              <a:t>On a dual version of the one-dimensional bin packing problem. Journal of</a:t>
            </a:r>
            <a:r>
              <a:rPr lang="sl-SI" sz="1600" dirty="0"/>
              <a:t> </a:t>
            </a:r>
            <a:r>
              <a:rPr lang="sl-SI" sz="1600" dirty="0" err="1"/>
              <a:t>algorithms</a:t>
            </a:r>
            <a:r>
              <a:rPr lang="sl-SI" sz="1600" dirty="0"/>
              <a:t>, 5(4):502–525, 1984.</a:t>
            </a:r>
          </a:p>
          <a:p>
            <a:r>
              <a:rPr lang="sl-SI" sz="1600" dirty="0"/>
              <a:t>[2] Joan </a:t>
            </a:r>
            <a:r>
              <a:rPr lang="sl-SI" sz="1600" dirty="0" err="1"/>
              <a:t>Boyar</a:t>
            </a:r>
            <a:r>
              <a:rPr lang="sl-SI" sz="1600" dirty="0"/>
              <a:t>, Lene M </a:t>
            </a:r>
            <a:r>
              <a:rPr lang="sl-SI" sz="1600" dirty="0" err="1"/>
              <a:t>Favrholdt</a:t>
            </a:r>
            <a:r>
              <a:rPr lang="sl-SI" sz="1600" dirty="0"/>
              <a:t>, </a:t>
            </a:r>
            <a:r>
              <a:rPr lang="sl-SI" sz="1600" dirty="0" err="1"/>
              <a:t>Shahin</a:t>
            </a:r>
            <a:r>
              <a:rPr lang="sl-SI" sz="1600" dirty="0"/>
              <a:t> </a:t>
            </a:r>
            <a:r>
              <a:rPr lang="sl-SI" sz="1600" dirty="0" err="1"/>
              <a:t>Kamali</a:t>
            </a:r>
            <a:r>
              <a:rPr lang="sl-SI" sz="1600" dirty="0"/>
              <a:t>,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Kim</a:t>
            </a:r>
            <a:r>
              <a:rPr lang="sl-SI" sz="1600" dirty="0"/>
              <a:t> S </a:t>
            </a:r>
            <a:r>
              <a:rPr lang="sl-SI" sz="1600" dirty="0" err="1"/>
              <a:t>Larsen</a:t>
            </a:r>
            <a:r>
              <a:rPr lang="sl-SI" sz="1600" dirty="0"/>
              <a:t>. </a:t>
            </a:r>
            <a:r>
              <a:rPr lang="sl-SI" sz="1600" dirty="0" err="1"/>
              <a:t>Online</a:t>
            </a:r>
            <a:endParaRPr lang="sl-SI" sz="1600" dirty="0"/>
          </a:p>
          <a:p>
            <a:r>
              <a:rPr lang="en-GB" sz="1600" dirty="0"/>
              <a:t>bin covering with advice. </a:t>
            </a:r>
            <a:r>
              <a:rPr lang="en-GB" sz="1600" dirty="0" err="1"/>
              <a:t>Algorithmica</a:t>
            </a:r>
            <a:r>
              <a:rPr lang="en-GB" sz="1600" dirty="0"/>
              <a:t>, 83:795–821, 2021.</a:t>
            </a:r>
          </a:p>
          <a:p>
            <a:r>
              <a:rPr lang="sl-SI" sz="1600" dirty="0"/>
              <a:t>[3] Andrej Brodnik, </a:t>
            </a:r>
            <a:r>
              <a:rPr lang="sl-SI" sz="1600" dirty="0" err="1"/>
              <a:t>Bengt</a:t>
            </a:r>
            <a:r>
              <a:rPr lang="sl-SI" sz="1600" dirty="0"/>
              <a:t> J </a:t>
            </a:r>
            <a:r>
              <a:rPr lang="sl-SI" sz="1600" dirty="0" err="1"/>
              <a:t>Nilsson</a:t>
            </a:r>
            <a:r>
              <a:rPr lang="sl-SI" sz="1600" dirty="0"/>
              <a:t>, </a:t>
            </a:r>
            <a:r>
              <a:rPr lang="sl-SI" sz="1600" dirty="0" err="1"/>
              <a:t>and</a:t>
            </a:r>
            <a:r>
              <a:rPr lang="sl-SI" sz="1600" dirty="0"/>
              <a:t> Gordana </a:t>
            </a:r>
            <a:r>
              <a:rPr lang="sl-SI" sz="1600" dirty="0" err="1"/>
              <a:t>Vujovic</a:t>
            </a:r>
            <a:r>
              <a:rPr lang="sl-SI" sz="1600" dirty="0"/>
              <a:t>. </a:t>
            </a:r>
            <a:r>
              <a:rPr lang="sl-SI" sz="1600" dirty="0" err="1"/>
              <a:t>Online</a:t>
            </a:r>
            <a:r>
              <a:rPr lang="sl-SI" sz="1600" dirty="0"/>
              <a:t> </a:t>
            </a:r>
            <a:r>
              <a:rPr lang="sl-SI" sz="1600" dirty="0" err="1"/>
              <a:t>bin</a:t>
            </a:r>
            <a:r>
              <a:rPr lang="sl-SI" sz="1600" dirty="0"/>
              <a:t> </a:t>
            </a:r>
            <a:r>
              <a:rPr lang="sl-SI" sz="1600" dirty="0" err="1"/>
              <a:t>covering</a:t>
            </a:r>
            <a:r>
              <a:rPr lang="sl-SI" sz="1600" dirty="0"/>
              <a:t> </a:t>
            </a:r>
            <a:r>
              <a:rPr lang="en-GB" sz="1600" dirty="0"/>
              <a:t>with exact parameter advice. </a:t>
            </a:r>
            <a:r>
              <a:rPr lang="en-GB" sz="1600" dirty="0" err="1"/>
              <a:t>arXiv</a:t>
            </a:r>
            <a:r>
              <a:rPr lang="en-GB" sz="1600" dirty="0"/>
              <a:t> preprint arXiv:2309.13647, 2023.</a:t>
            </a:r>
          </a:p>
          <a:p>
            <a:r>
              <a:rPr lang="sl-SI" sz="1600" dirty="0"/>
              <a:t>[4] Leah Epstein, Lene M </a:t>
            </a:r>
            <a:r>
              <a:rPr lang="sl-SI" sz="1600" dirty="0" err="1"/>
              <a:t>Favrholdt</a:t>
            </a:r>
            <a:r>
              <a:rPr lang="sl-SI" sz="1600" dirty="0"/>
              <a:t>,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Jens</a:t>
            </a:r>
            <a:r>
              <a:rPr lang="sl-SI" sz="1600" dirty="0"/>
              <a:t> S </a:t>
            </a:r>
            <a:r>
              <a:rPr lang="sl-SI" sz="1600" dirty="0" err="1"/>
              <a:t>Kohrt</a:t>
            </a:r>
            <a:r>
              <a:rPr lang="sl-SI" sz="1600" dirty="0"/>
              <a:t>. </a:t>
            </a:r>
            <a:r>
              <a:rPr lang="sl-SI" sz="1600" dirty="0" err="1"/>
              <a:t>Comparing</a:t>
            </a:r>
            <a:r>
              <a:rPr lang="sl-SI" sz="1600" dirty="0"/>
              <a:t> </a:t>
            </a:r>
            <a:r>
              <a:rPr lang="sl-SI" sz="1600" dirty="0" err="1"/>
              <a:t>online</a:t>
            </a:r>
            <a:r>
              <a:rPr lang="sl-SI" sz="1600" dirty="0"/>
              <a:t> </a:t>
            </a:r>
            <a:r>
              <a:rPr lang="en-GB" sz="1600" dirty="0"/>
              <a:t>algorithms for bin packing problems. Journal of Scheduling, 15:13–21, 2012.</a:t>
            </a:r>
            <a:endParaRPr lang="sl-SI" sz="1600" dirty="0"/>
          </a:p>
          <a:p>
            <a:r>
              <a:rPr lang="sl-SI" sz="1600" dirty="0"/>
              <a:t>[5] J. Beber. Bin </a:t>
            </a:r>
            <a:r>
              <a:rPr lang="sl-SI" sz="1600" dirty="0" err="1"/>
              <a:t>covering</a:t>
            </a:r>
            <a:r>
              <a:rPr lang="sl-SI" sz="1600" dirty="0"/>
              <a:t>. https://github.com/jakobb01/BinCovering/tree/main/web </a:t>
            </a:r>
            <a:r>
              <a:rPr lang="sl-SI" sz="1600" dirty="0" err="1"/>
              <a:t>interface</a:t>
            </a:r>
            <a:r>
              <a:rPr lang="sl-SI" sz="1600" dirty="0"/>
              <a:t>, 2025. </a:t>
            </a:r>
            <a:r>
              <a:rPr lang="sl-SI" sz="1600" dirty="0" err="1"/>
              <a:t>Accessed</a:t>
            </a:r>
            <a:r>
              <a:rPr lang="sl-SI" sz="1600" dirty="0"/>
              <a:t>: 2025-06-28.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4111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2F6AEC2-2077-4927-8697-E699294EE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320496"/>
              </p:ext>
            </p:extLst>
          </p:nvPr>
        </p:nvGraphicFramePr>
        <p:xfrm>
          <a:off x="457200" y="2369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 descr="Slika, ki vsebuje besede besedilo, pisava, rokopis, kaligrafija&#10;&#10;Opis je samodejno ustvarjen">
            <a:extLst>
              <a:ext uri="{FF2B5EF4-FFF2-40B4-BE49-F238E27FC236}">
                <a16:creationId xmlns:a16="http://schemas.microsoft.com/office/drawing/2014/main" id="{9948B09A-7ABC-FF19-C886-E688D2C9A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8" y="4800601"/>
            <a:ext cx="3601934" cy="1476202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 descr="Slika, ki vsebuje besede sličica, kocka&#10;&#10;Vsebina, ustvarjena z UI, morda ni pravilna.">
            <a:extLst>
              <a:ext uri="{FF2B5EF4-FFF2-40B4-BE49-F238E27FC236}">
                <a16:creationId xmlns:a16="http://schemas.microsoft.com/office/drawing/2014/main" id="{2906430A-8555-EEC6-D4CD-B7903E6BE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7045" y="4814155"/>
            <a:ext cx="3812228" cy="1449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Optimalna in hevristična strategija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60" y="1809541"/>
            <a:ext cx="818223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je NP-težak. Uporabimo heuristične strategije z ocenami učinkovitosti (konkurenčnost).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značba mesta vsebine 5" descr="Slika, ki vsebuje besede pisava, bela, grafika, besedilo&#10;&#10;Opis je samodejno ustvarjen">
            <a:extLst>
              <a:ext uri="{FF2B5EF4-FFF2-40B4-BE49-F238E27FC236}">
                <a16:creationId xmlns:a16="http://schemas.microsoft.com/office/drawing/2014/main" id="{E98FD23B-A96D-7996-D328-3FFBAD278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2" y="3429000"/>
            <a:ext cx="6900516" cy="1449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Sprotna</a:t>
            </a:r>
            <a:r>
              <a:rPr dirty="0"/>
              <a:t> </a:t>
            </a:r>
            <a:r>
              <a:rPr dirty="0" err="1"/>
              <a:t>različica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Predmeti</a:t>
            </a:r>
            <a:r>
              <a:rPr dirty="0"/>
              <a:t> </a:t>
            </a:r>
            <a:r>
              <a:rPr dirty="0" err="1"/>
              <a:t>prihajajo</a:t>
            </a:r>
            <a:r>
              <a:rPr dirty="0"/>
              <a:t> </a:t>
            </a:r>
            <a:r>
              <a:rPr dirty="0" err="1"/>
              <a:t>sproti</a:t>
            </a:r>
            <a:r>
              <a:rPr dirty="0"/>
              <a:t>.</a:t>
            </a:r>
            <a:r>
              <a:rPr lang="sl-SI" dirty="0"/>
              <a:t> Predmet moramo odložiti preden lahko prejmemo naslednjega.</a:t>
            </a:r>
            <a:r>
              <a:rPr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898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Orakel in nasvet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154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/>
              <a:t>Orakel lahko poda nasvet (model advice-on-tape), ki izboljša konkurenčnost strategije.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Strategija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4200" dirty="0"/>
              <a:t>n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aslednji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ustrezen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(DNF)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85" y="4872922"/>
            <a:ext cx="294998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Vedno imamo odprt en koš. Če postane pokrit, ga zapremo in odpremo novega.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Slika 4" descr="Slika, ki vsebuje besede posnetek zaslona, besedilo, številka&#10;&#10;Vsebina, ustvarjena z UI, morda ni pravilna.">
            <a:extLst>
              <a:ext uri="{FF2B5EF4-FFF2-40B4-BE49-F238E27FC236}">
                <a16:creationId xmlns:a16="http://schemas.microsoft.com/office/drawing/2014/main" id="{6DA145E0-840C-DAA0-043A-FB83E7AC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56" y="1132584"/>
            <a:ext cx="5134772" cy="44415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posnetek zaslona, pisava, dokument&#10;&#10;Vsebina, ustvarjena z UI, morda ni pravilna.">
            <a:extLst>
              <a:ext uri="{FF2B5EF4-FFF2-40B4-BE49-F238E27FC236}">
                <a16:creationId xmlns:a16="http://schemas.microsoft.com/office/drawing/2014/main" id="{01503C03-5D19-8EBF-598A-12495C3E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6" y="1024094"/>
            <a:ext cx="4942153" cy="4806243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89" y="623275"/>
            <a:ext cx="300913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372" y="1056640"/>
            <a:ext cx="2398245" cy="21731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sl-SI" sz="3500" dirty="0"/>
              <a:t>H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armonična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strategija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(DH)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372" y="3427215"/>
            <a:ext cx="2029214" cy="762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Predmete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razdelimo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k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velikostnih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Vsaka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skupina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odprt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koš</a:t>
            </a:r>
            <a:r>
              <a:rPr lang="en-US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Strategija z nasvetom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EE7D0051-5AAE-38E6-1EE7-FC2C9F558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27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Analiza DNF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A747AC85-C59C-82CC-5A7D-135B9BD85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754097"/>
              </p:ext>
            </p:extLst>
          </p:nvPr>
        </p:nvGraphicFramePr>
        <p:xfrm>
          <a:off x="457201" y="1600200"/>
          <a:ext cx="33555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, ki vsebuje besede vrstica, diagram, grafični prikaz, vzporedno&#10;&#10;Vsebina, ustvarjena z UI, morda ni pravilna.">
            <a:extLst>
              <a:ext uri="{FF2B5EF4-FFF2-40B4-BE49-F238E27FC236}">
                <a16:creationId xmlns:a16="http://schemas.microsoft.com/office/drawing/2014/main" id="{0D6B6C51-BADA-B860-43C3-A8DFCBEFD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960" y="1296852"/>
            <a:ext cx="5171449" cy="2690769"/>
          </a:xfrm>
          <a:prstGeom prst="rect">
            <a:avLst/>
          </a:prstGeom>
        </p:spPr>
      </p:pic>
      <p:pic>
        <p:nvPicPr>
          <p:cNvPr id="8" name="Slika 7" descr="Slika, ki vsebuje besede vrstica, diagram, besedilo, grafični prikaz&#10;&#10;Vsebina, ustvarjena z UI, morda ni pravilna.">
            <a:extLst>
              <a:ext uri="{FF2B5EF4-FFF2-40B4-BE49-F238E27FC236}">
                <a16:creationId xmlns:a16="http://schemas.microsoft.com/office/drawing/2014/main" id="{5214A162-8148-A39A-EBC7-E59FC748D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5962" y="3987621"/>
            <a:ext cx="5171447" cy="26907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Rokopis 8">
                <a:extLst>
                  <a:ext uri="{FF2B5EF4-FFF2-40B4-BE49-F238E27FC236}">
                    <a16:creationId xmlns:a16="http://schemas.microsoft.com/office/drawing/2014/main" id="{731936FC-B508-2EB3-B433-1BFBA40C6D30}"/>
                  </a:ext>
                </a:extLst>
              </p14:cNvPr>
              <p14:cNvContentPartPr/>
              <p14:nvPr/>
            </p14:nvContentPartPr>
            <p14:xfrm>
              <a:off x="6198675" y="4462709"/>
              <a:ext cx="360" cy="1782720"/>
            </p14:xfrm>
          </p:contentPart>
        </mc:Choice>
        <mc:Fallback>
          <p:pic>
            <p:nvPicPr>
              <p:cNvPr id="9" name="Rokopis 8">
                <a:extLst>
                  <a:ext uri="{FF2B5EF4-FFF2-40B4-BE49-F238E27FC236}">
                    <a16:creationId xmlns:a16="http://schemas.microsoft.com/office/drawing/2014/main" id="{731936FC-B508-2EB3-B433-1BFBA40C6D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2555" y="4456589"/>
                <a:ext cx="1260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Rokopis 9">
                <a:extLst>
                  <a:ext uri="{FF2B5EF4-FFF2-40B4-BE49-F238E27FC236}">
                    <a16:creationId xmlns:a16="http://schemas.microsoft.com/office/drawing/2014/main" id="{E690453E-B2FD-0699-3617-369002D84AD8}"/>
                  </a:ext>
                </a:extLst>
              </p14:cNvPr>
              <p14:cNvContentPartPr/>
              <p14:nvPr/>
            </p14:nvContentPartPr>
            <p14:xfrm>
              <a:off x="4365915" y="4381349"/>
              <a:ext cx="1830960" cy="96120"/>
            </p14:xfrm>
          </p:contentPart>
        </mc:Choice>
        <mc:Fallback>
          <p:pic>
            <p:nvPicPr>
              <p:cNvPr id="10" name="Rokopis 9">
                <a:extLst>
                  <a:ext uri="{FF2B5EF4-FFF2-40B4-BE49-F238E27FC236}">
                    <a16:creationId xmlns:a16="http://schemas.microsoft.com/office/drawing/2014/main" id="{E690453E-B2FD-0699-3617-369002D84A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9795" y="4375229"/>
                <a:ext cx="1843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Rokopis 10">
                <a:extLst>
                  <a:ext uri="{FF2B5EF4-FFF2-40B4-BE49-F238E27FC236}">
                    <a16:creationId xmlns:a16="http://schemas.microsoft.com/office/drawing/2014/main" id="{2A68C65E-D3A9-DD79-5688-40B8EDA5B8C0}"/>
                  </a:ext>
                </a:extLst>
              </p14:cNvPr>
              <p14:cNvContentPartPr/>
              <p14:nvPr/>
            </p14:nvContentPartPr>
            <p14:xfrm>
              <a:off x="6211995" y="6257669"/>
              <a:ext cx="1815120" cy="63720"/>
            </p14:xfrm>
          </p:contentPart>
        </mc:Choice>
        <mc:Fallback>
          <p:pic>
            <p:nvPicPr>
              <p:cNvPr id="11" name="Rokopis 10">
                <a:extLst>
                  <a:ext uri="{FF2B5EF4-FFF2-40B4-BE49-F238E27FC236}">
                    <a16:creationId xmlns:a16="http://schemas.microsoft.com/office/drawing/2014/main" id="{2A68C65E-D3A9-DD79-5688-40B8EDA5B8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5875" y="6251549"/>
                <a:ext cx="1827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Rokopis 12">
                <a:extLst>
                  <a:ext uri="{FF2B5EF4-FFF2-40B4-BE49-F238E27FC236}">
                    <a16:creationId xmlns:a16="http://schemas.microsoft.com/office/drawing/2014/main" id="{C50F04AC-F30F-17BF-8182-78BB7DDF5D29}"/>
                  </a:ext>
                </a:extLst>
              </p14:cNvPr>
              <p14:cNvContentPartPr/>
              <p14:nvPr/>
            </p14:nvContentPartPr>
            <p14:xfrm>
              <a:off x="2650376" y="2195609"/>
              <a:ext cx="345878" cy="244188"/>
            </p14:xfrm>
          </p:contentPart>
        </mc:Choice>
        <mc:Fallback>
          <p:pic>
            <p:nvPicPr>
              <p:cNvPr id="13" name="Rokopis 12">
                <a:extLst>
                  <a:ext uri="{FF2B5EF4-FFF2-40B4-BE49-F238E27FC236}">
                    <a16:creationId xmlns:a16="http://schemas.microsoft.com/office/drawing/2014/main" id="{C50F04AC-F30F-17BF-8182-78BB7DDF5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4257" y="2189486"/>
                <a:ext cx="358115" cy="2564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91" y="274634"/>
            <a:ext cx="7346729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800" dirty="0" err="1"/>
              <a:t>Platforma</a:t>
            </a:r>
            <a:r>
              <a:rPr lang="en-US" sz="3800" dirty="0"/>
              <a:t> Bin Covering Interactive</a:t>
            </a:r>
          </a:p>
        </p:txBody>
      </p:sp>
      <p:graphicFrame>
        <p:nvGraphicFramePr>
          <p:cNvPr id="8" name="Označba mesta vsebine 7">
            <a:extLst>
              <a:ext uri="{FF2B5EF4-FFF2-40B4-BE49-F238E27FC236}">
                <a16:creationId xmlns:a16="http://schemas.microsoft.com/office/drawing/2014/main" id="{8179F455-6CB3-0FDB-408E-1F770AFF0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844465"/>
              </p:ext>
            </p:extLst>
          </p:nvPr>
        </p:nvGraphicFramePr>
        <p:xfrm>
          <a:off x="898635" y="2140562"/>
          <a:ext cx="7346729" cy="94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D8121547-65B4-FD05-42A9-C7BA4583B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25" y="3548982"/>
            <a:ext cx="4371196" cy="2163741"/>
          </a:xfrm>
          <a:prstGeom prst="rect">
            <a:avLst/>
          </a:prstGeom>
        </p:spPr>
      </p:pic>
      <p:pic>
        <p:nvPicPr>
          <p:cNvPr id="5" name="Slika 4" descr="Slika, ki vsebuje besede besedilo, pisava, bela, posnetek zaslona&#10;&#10;Vsebina, ustvarjena z UI, morda ni pravilna.">
            <a:extLst>
              <a:ext uri="{FF2B5EF4-FFF2-40B4-BE49-F238E27FC236}">
                <a16:creationId xmlns:a16="http://schemas.microsoft.com/office/drawing/2014/main" id="{903D48F2-00AB-7085-C28E-FC3208576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81" y="3969709"/>
            <a:ext cx="4371196" cy="1322286"/>
          </a:xfrm>
          <a:prstGeom prst="rect">
            <a:avLst/>
          </a:prstGeom>
        </p:spPr>
      </p:pic>
      <p:pic>
        <p:nvPicPr>
          <p:cNvPr id="10" name="Slika 9" descr="Slika, ki vsebuje besede vzorec, piksel, oblikovanje&#10;&#10;Vsebina, ustvarjena z UI, morda ni pravilna.">
            <a:extLst>
              <a:ext uri="{FF2B5EF4-FFF2-40B4-BE49-F238E27FC236}">
                <a16:creationId xmlns:a16="http://schemas.microsoft.com/office/drawing/2014/main" id="{3C11A9DF-8078-CC89-E791-5EEC7281E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740" y="1663648"/>
            <a:ext cx="1198612" cy="1198612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A205A47-5036-0443-A2CD-7E872C9808B6}"/>
              </a:ext>
            </a:extLst>
          </p:cNvPr>
          <p:cNvSpPr txBox="1"/>
          <p:nvPr/>
        </p:nvSpPr>
        <p:spPr>
          <a:xfrm>
            <a:off x="409645" y="1386301"/>
            <a:ext cx="110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Povezava: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Diaprojekcija na zaslonu (4:3)</PresentationFormat>
  <Paragraphs>46</Paragraphs>
  <Slides>12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Microsoft Excelov delovni list</vt:lpstr>
      <vt:lpstr>Naključnost v pokrivanju košev (Randomness in Bin Covering)</vt:lpstr>
      <vt:lpstr>PowerPointova predstavitev</vt:lpstr>
      <vt:lpstr>Optimalna in hevristična strategija</vt:lpstr>
      <vt:lpstr>Sprotna različica</vt:lpstr>
      <vt:lpstr>Strategija naslednji ustrezen (DNF)</vt:lpstr>
      <vt:lpstr>Harmonična strategija (DH)</vt:lpstr>
      <vt:lpstr>Strategija z nasvetom</vt:lpstr>
      <vt:lpstr>Analiza DNF</vt:lpstr>
      <vt:lpstr>Platforma Bin Covering Interactive</vt:lpstr>
      <vt:lpstr>Rezultati</vt:lpstr>
      <vt:lpstr>Zaključek</vt:lpstr>
      <vt:lpstr>Literatura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Jakob Beber</cp:lastModifiedBy>
  <cp:revision>12</cp:revision>
  <dcterms:created xsi:type="dcterms:W3CDTF">2013-01-27T09:14:16Z</dcterms:created>
  <dcterms:modified xsi:type="dcterms:W3CDTF">2025-07-02T22:27:59Z</dcterms:modified>
  <cp:category/>
</cp:coreProperties>
</file>