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5" r:id="rId6"/>
    <p:sldId id="266" r:id="rId7"/>
    <p:sldId id="264" r:id="rId8"/>
    <p:sldId id="261" r:id="rId9"/>
    <p:sldId id="267" r:id="rId10"/>
    <p:sldId id="268" r:id="rId11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19119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9914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4493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518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830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02384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4832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8832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1902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3303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7822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7600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researchgate.net/figure/Data-volume-growth-by-year-in-zettabytes_fig2_31340037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researchgate.net/figure/Data-volume-growth-by-year-in-zettabytes_fig2_31340037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59236" y="2040667"/>
            <a:ext cx="8679915" cy="1730143"/>
          </a:xfrm>
        </p:spPr>
        <p:txBody>
          <a:bodyPr>
            <a:noAutofit/>
          </a:bodyPr>
          <a:lstStyle/>
          <a:p>
            <a:r>
              <a:rPr lang="en-US" sz="4400" dirty="0">
                <a:latin typeface="Century Schoolbook" panose="02040604050505020304" pitchFamily="18" charset="0"/>
              </a:rPr>
              <a:t>Machine Learning Models for Predicting Personal Loan Acquisition</a:t>
            </a:r>
            <a:endParaRPr lang="sl-SI" sz="4400" dirty="0">
              <a:latin typeface="Century Schoolbook" panose="02040604050505020304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59237" y="3866604"/>
            <a:ext cx="8673427" cy="140208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University of </a:t>
            </a:r>
            <a:r>
              <a:rPr lang="en-US" dirty="0" err="1">
                <a:latin typeface="Century Schoolbook" panose="02040604050505020304" pitchFamily="18" charset="0"/>
              </a:rPr>
              <a:t>Primorska</a:t>
            </a:r>
            <a:r>
              <a:rPr lang="en-US" dirty="0">
                <a:latin typeface="Century Schoolbook" panose="02040604050505020304" pitchFamily="18" charset="0"/>
              </a:rPr>
              <a:t/>
            </a:r>
            <a:br>
              <a:rPr lang="en-US" dirty="0">
                <a:latin typeface="Century Schoolbook" panose="02040604050505020304" pitchFamily="18" charset="0"/>
              </a:rPr>
            </a:br>
            <a:r>
              <a:rPr lang="en-US" dirty="0">
                <a:latin typeface="Century Schoolbook" panose="02040604050505020304" pitchFamily="18" charset="0"/>
              </a:rPr>
              <a:t>Faculty of Mathematics, Natural Sciences</a:t>
            </a:r>
            <a:r>
              <a:rPr lang="en-US" dirty="0">
                <a:latin typeface="Century Schoolbook" panose="02040604050505020304" pitchFamily="18" charset="0"/>
              </a:rPr>
              <a:t/>
            </a:r>
            <a:br>
              <a:rPr lang="en-US" dirty="0">
                <a:latin typeface="Century Schoolbook" panose="02040604050505020304" pitchFamily="18" charset="0"/>
              </a:rPr>
            </a:br>
            <a:r>
              <a:rPr lang="en-US" dirty="0">
                <a:latin typeface="Century Schoolbook" panose="02040604050505020304" pitchFamily="18" charset="0"/>
              </a:rPr>
              <a:t>and Information Technologies</a:t>
            </a:r>
            <a:endParaRPr lang="sl-SI" dirty="0" smtClean="0">
              <a:latin typeface="Century Schoolbook" panose="02040604050505020304" pitchFamily="18" charset="0"/>
            </a:endParaRPr>
          </a:p>
          <a:p>
            <a:r>
              <a:rPr lang="sl-SI" dirty="0" smtClean="0">
                <a:latin typeface="Century Schoolbook" panose="02040604050505020304" pitchFamily="18" charset="0"/>
              </a:rPr>
              <a:t>Pika Povh Mavrič</a:t>
            </a:r>
          </a:p>
          <a:p>
            <a:r>
              <a:rPr lang="sl-SI" dirty="0" smtClean="0">
                <a:latin typeface="Century Schoolbook" panose="02040604050505020304" pitchFamily="18" charset="0"/>
              </a:rPr>
              <a:t>Mentor: </a:t>
            </a:r>
            <a:r>
              <a:rPr lang="sl-SI" dirty="0" err="1">
                <a:latin typeface="Century Schoolbook" panose="02040604050505020304" pitchFamily="18" charset="0"/>
              </a:rPr>
              <a:t>Balázs</a:t>
            </a:r>
            <a:r>
              <a:rPr lang="sl-SI" dirty="0">
                <a:latin typeface="Century Schoolbook" panose="02040604050505020304" pitchFamily="18" charset="0"/>
              </a:rPr>
              <a:t> </a:t>
            </a:r>
            <a:r>
              <a:rPr lang="sl-SI" dirty="0" smtClean="0">
                <a:latin typeface="Century Schoolbook" panose="02040604050505020304" pitchFamily="18" charset="0"/>
              </a:rPr>
              <a:t>Dávid</a:t>
            </a:r>
          </a:p>
          <a:p>
            <a:r>
              <a:rPr lang="sl-SI" dirty="0" smtClean="0">
                <a:latin typeface="Century Schoolbook" panose="02040604050505020304" pitchFamily="18" charset="0"/>
              </a:rPr>
              <a:t>April 2025</a:t>
            </a:r>
            <a:endParaRPr lang="sl-SI" dirty="0">
              <a:latin typeface="Century Schoolbook" panose="02040604050505020304" pitchFamily="18" charset="0"/>
            </a:endParaRPr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1759236" y="1424860"/>
            <a:ext cx="8673427" cy="316855"/>
          </a:xfrm>
          <a:prstGeom prst="rect">
            <a:avLst/>
          </a:prstGeom>
        </p:spPr>
        <p:txBody>
          <a:bodyPr vert="horz" lIns="91440" tIns="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err="1" smtClean="0">
                <a:latin typeface="Century Schoolbook" panose="02040604050505020304" pitchFamily="18" charset="0"/>
              </a:rPr>
              <a:t>Research</a:t>
            </a:r>
            <a:r>
              <a:rPr lang="sl-SI" dirty="0" smtClean="0">
                <a:latin typeface="Century Schoolbook" panose="02040604050505020304" pitchFamily="18" charset="0"/>
              </a:rPr>
              <a:t> seminar II</a:t>
            </a:r>
          </a:p>
        </p:txBody>
      </p:sp>
    </p:spTree>
    <p:extLst>
      <p:ext uri="{BB962C8B-B14F-4D97-AF65-F5344CB8AC3E}">
        <p14:creationId xmlns:p14="http://schemas.microsoft.com/office/powerpoint/2010/main" val="275668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335588" y="3205365"/>
            <a:ext cx="5490224" cy="633636"/>
          </a:xfrm>
        </p:spPr>
        <p:txBody>
          <a:bodyPr>
            <a:normAutofit fontScale="90000"/>
          </a:bodyPr>
          <a:lstStyle/>
          <a:p>
            <a:r>
              <a:rPr lang="sl-SI" dirty="0" err="1" smtClean="0">
                <a:latin typeface="Century Schoolbook" panose="02040604050505020304" pitchFamily="18" charset="0"/>
              </a:rPr>
              <a:t>Thank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you</a:t>
            </a:r>
            <a:r>
              <a:rPr lang="sl-SI" dirty="0" smtClean="0">
                <a:latin typeface="Century Schoolbook" panose="02040604050505020304" pitchFamily="18" charset="0"/>
              </a:rPr>
              <a:t>!</a:t>
            </a:r>
            <a:endParaRPr lang="sl-SI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42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344214" y="1229999"/>
            <a:ext cx="5490224" cy="633636"/>
          </a:xfrm>
        </p:spPr>
        <p:txBody>
          <a:bodyPr>
            <a:normAutofit fontScale="90000"/>
          </a:bodyPr>
          <a:lstStyle/>
          <a:p>
            <a:r>
              <a:rPr lang="sl-SI" dirty="0" err="1" smtClean="0">
                <a:latin typeface="Century Schoolbook" panose="02040604050505020304" pitchFamily="18" charset="0"/>
              </a:rPr>
              <a:t>Motivation</a:t>
            </a:r>
            <a:endParaRPr lang="sl-SI" dirty="0">
              <a:latin typeface="Century Schoolbook" panose="02040604050505020304" pitchFamily="18" charset="0"/>
            </a:endParaRP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3344215" y="2708366"/>
            <a:ext cx="5490223" cy="2391627"/>
          </a:xfrm>
        </p:spPr>
        <p:txBody>
          <a:bodyPr/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Importance for banks: profitability, customer </a:t>
            </a:r>
            <a:r>
              <a:rPr lang="en-US" dirty="0" smtClean="0">
                <a:latin typeface="Century Schoolbook" panose="02040604050505020304" pitchFamily="18" charset="0"/>
              </a:rPr>
              <a:t>targeting</a:t>
            </a:r>
            <a:endParaRPr lang="sl-SI" dirty="0" smtClean="0">
              <a:latin typeface="Century Schoolbook" panose="02040604050505020304" pitchFamily="18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dirty="0" err="1" smtClean="0">
                <a:latin typeface="Century Schoolbook" panose="02040604050505020304" pitchFamily="18" charset="0"/>
              </a:rPr>
              <a:t>Improving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the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existing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customer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loan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prediction</a:t>
            </a:r>
            <a:r>
              <a:rPr lang="sl-SI" dirty="0" smtClean="0">
                <a:latin typeface="Century Schoolbook" panose="02040604050505020304" pitchFamily="18" charset="0"/>
              </a:rPr>
              <a:t> model</a:t>
            </a:r>
          </a:p>
        </p:txBody>
      </p:sp>
    </p:spTree>
    <p:extLst>
      <p:ext uri="{BB962C8B-B14F-4D97-AF65-F5344CB8AC3E}">
        <p14:creationId xmlns:p14="http://schemas.microsoft.com/office/powerpoint/2010/main" val="61436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344214" y="1221290"/>
            <a:ext cx="5490224" cy="633636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latin typeface="Century Schoolbook" panose="02040604050505020304" pitchFamily="18" charset="0"/>
              </a:rPr>
              <a:t>Problem </a:t>
            </a:r>
            <a:r>
              <a:rPr lang="sl-SI" dirty="0" err="1" smtClean="0">
                <a:latin typeface="Century Schoolbook" panose="02040604050505020304" pitchFamily="18" charset="0"/>
              </a:rPr>
              <a:t>statement</a:t>
            </a:r>
            <a:endParaRPr lang="sl-SI" dirty="0">
              <a:latin typeface="Century Schoolbook" panose="02040604050505020304" pitchFamily="18" charset="0"/>
            </a:endParaRP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3344215" y="2838994"/>
            <a:ext cx="5490223" cy="2391627"/>
          </a:xfrm>
        </p:spPr>
        <p:txBody>
          <a:bodyPr/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How can ML models predict which customers will take a loan?</a:t>
            </a:r>
            <a:endParaRPr lang="sl-SI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344214" y="1221290"/>
            <a:ext cx="5490224" cy="633636"/>
          </a:xfrm>
        </p:spPr>
        <p:txBody>
          <a:bodyPr>
            <a:normAutofit fontScale="90000"/>
          </a:bodyPr>
          <a:lstStyle/>
          <a:p>
            <a:r>
              <a:rPr lang="sl-SI" dirty="0" err="1" smtClean="0">
                <a:latin typeface="Century Schoolbook" panose="02040604050505020304" pitchFamily="18" charset="0"/>
              </a:rPr>
              <a:t>Goal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of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research</a:t>
            </a:r>
            <a:endParaRPr lang="sl-SI" dirty="0">
              <a:latin typeface="Century Schoolbook" panose="02040604050505020304" pitchFamily="18" charset="0"/>
            </a:endParaRP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3344215" y="2838994"/>
            <a:ext cx="5490223" cy="2391627"/>
          </a:xfrm>
        </p:spPr>
        <p:txBody>
          <a:bodyPr/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dirty="0" err="1" smtClean="0">
                <a:latin typeface="Century Schoolbook" panose="02040604050505020304" pitchFamily="18" charset="0"/>
              </a:rPr>
              <a:t>Preparation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of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the</a:t>
            </a:r>
            <a:r>
              <a:rPr lang="sl-SI" dirty="0" smtClean="0">
                <a:latin typeface="Century Schoolbook" panose="02040604050505020304" pitchFamily="18" charset="0"/>
              </a:rPr>
              <a:t> data to a </a:t>
            </a:r>
            <a:r>
              <a:rPr lang="sl-SI" dirty="0" err="1" smtClean="0">
                <a:latin typeface="Century Schoolbook" panose="02040604050505020304" pitchFamily="18" charset="0"/>
              </a:rPr>
              <a:t>quality</a:t>
            </a:r>
            <a:r>
              <a:rPr lang="sl-SI" dirty="0" smtClean="0">
                <a:latin typeface="Century Schoolbook" panose="02040604050505020304" pitchFamily="18" charset="0"/>
              </a:rPr>
              <a:t> data set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dirty="0" err="1" smtClean="0">
                <a:latin typeface="Century Schoolbook" panose="02040604050505020304" pitchFamily="18" charset="0"/>
              </a:rPr>
              <a:t>Creation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of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the</a:t>
            </a:r>
            <a:r>
              <a:rPr lang="sl-SI" dirty="0" smtClean="0">
                <a:latin typeface="Century Schoolbook" panose="02040604050505020304" pitchFamily="18" charset="0"/>
              </a:rPr>
              <a:t> model</a:t>
            </a:r>
            <a:endParaRPr lang="sl-SI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4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1982" y="1837508"/>
            <a:ext cx="3726501" cy="281132"/>
          </a:xfrm>
        </p:spPr>
        <p:txBody>
          <a:bodyPr>
            <a:noAutofit/>
          </a:bodyPr>
          <a:lstStyle/>
          <a:p>
            <a:r>
              <a:rPr lang="sl-SI" sz="2400" dirty="0" err="1">
                <a:latin typeface="Century Schoolbook" panose="02040604050505020304" pitchFamily="18" charset="0"/>
              </a:rPr>
              <a:t>Dataset</a:t>
            </a:r>
            <a:r>
              <a:rPr lang="sl-SI" sz="2400" dirty="0">
                <a:latin typeface="Century Schoolbook" panose="02040604050505020304" pitchFamily="18" charset="0"/>
              </a:rPr>
              <a:t> </a:t>
            </a:r>
            <a:r>
              <a:rPr lang="sl-SI" sz="2400" dirty="0" err="1">
                <a:latin typeface="Century Schoolbook" panose="02040604050505020304" pitchFamily="18" charset="0"/>
              </a:rPr>
              <a:t>and</a:t>
            </a:r>
            <a:r>
              <a:rPr lang="sl-SI" sz="2400" dirty="0">
                <a:latin typeface="Century Schoolbook" panose="02040604050505020304" pitchFamily="18" charset="0"/>
              </a:rPr>
              <a:t> </a:t>
            </a:r>
            <a:r>
              <a:rPr lang="sl-SI" sz="2400" dirty="0" err="1">
                <a:latin typeface="Century Schoolbook" panose="02040604050505020304" pitchFamily="18" charset="0"/>
              </a:rPr>
              <a:t>Features</a:t>
            </a:r>
            <a:endParaRPr lang="sl-SI" sz="2400" dirty="0">
              <a:latin typeface="Century Schoolbook" panose="02040604050505020304" pitchFamily="18" charset="0"/>
            </a:endParaRPr>
          </a:p>
        </p:txBody>
      </p:sp>
      <p:sp>
        <p:nvSpPr>
          <p:cNvPr id="4" name="AutoShape 2" descr="https://cdn.prod.website-files.com/66dffa95f947b62fb545cc4d/66e9152a86d4df84b1722f80_66e914be0f13cbc2603cf2b8_Understanding%2520Customer%2520Behavior%2520through%2520Data%2520Analysis%2520in%2520Banks%2520(3)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6" name="AutoShape 4" descr="Amount of Data Created Daily (2025)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10" name="Naslov 1"/>
          <p:cNvSpPr txBox="1">
            <a:spLocks/>
          </p:cNvSpPr>
          <p:nvPr/>
        </p:nvSpPr>
        <p:spPr>
          <a:xfrm>
            <a:off x="5011754" y="1082827"/>
            <a:ext cx="6707110" cy="754681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 fontScale="70000" lnSpcReduction="2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Century Schoolbook" panose="02040604050505020304" pitchFamily="18" charset="0"/>
              <a:hlinkClick r:id="rId2"/>
            </a:endParaRPr>
          </a:p>
        </p:txBody>
      </p:sp>
      <p:sp>
        <p:nvSpPr>
          <p:cNvPr id="11" name="Naslov 1"/>
          <p:cNvSpPr txBox="1">
            <a:spLocks/>
          </p:cNvSpPr>
          <p:nvPr/>
        </p:nvSpPr>
        <p:spPr>
          <a:xfrm>
            <a:off x="4364485" y="5292657"/>
            <a:ext cx="7725682" cy="124074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l-SI" sz="1400" dirty="0" err="1" smtClean="0">
                <a:solidFill>
                  <a:schemeClr val="bg1">
                    <a:lumMod val="75000"/>
                  </a:schemeClr>
                </a:solidFill>
                <a:latin typeface="Century Schoolbook" panose="02040604050505020304" pitchFamily="18" charset="0"/>
              </a:rPr>
              <a:t>Source</a:t>
            </a:r>
            <a:r>
              <a:rPr lang="sl-SI" sz="1400" dirty="0">
                <a:solidFill>
                  <a:schemeClr val="bg1">
                    <a:lumMod val="75000"/>
                  </a:schemeClr>
                </a:solidFill>
                <a:latin typeface="Century Schoolbook" panose="02040604050505020304" pitchFamily="18" charset="0"/>
              </a:rPr>
              <a:t>:  https://www.datatobiz.com/blog/customer-analytics-in-banking/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Century Schoolbook" panose="02040604050505020304" pitchFamily="18" charset="0"/>
              <a:hlinkClick r:id="rId2"/>
            </a:endParaRPr>
          </a:p>
        </p:txBody>
      </p:sp>
      <p:pic>
        <p:nvPicPr>
          <p:cNvPr id="4100" name="Picture 4" descr="https://miro.medium.com/v2/resize:fit:1076/1*gd23p0UY1o1Gk3WKwsFoq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101" y="1837508"/>
            <a:ext cx="5124450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Naslov 1"/>
          <p:cNvSpPr txBox="1">
            <a:spLocks/>
          </p:cNvSpPr>
          <p:nvPr/>
        </p:nvSpPr>
        <p:spPr>
          <a:xfrm>
            <a:off x="859876" y="2847694"/>
            <a:ext cx="3686245" cy="1434778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sl-SI" sz="1800" b="1" dirty="0" err="1" smtClean="0">
                <a:latin typeface="Century Schoolbook" panose="02040604050505020304" pitchFamily="18" charset="0"/>
                <a:ea typeface="+mn-ea"/>
                <a:cs typeface="+mn-cs"/>
              </a:rPr>
              <a:t>Online</a:t>
            </a:r>
            <a:r>
              <a:rPr lang="sl-SI" sz="1800" b="1" dirty="0" smtClean="0">
                <a:latin typeface="Century Schoolbook" panose="02040604050505020304" pitchFamily="18" charset="0"/>
                <a:ea typeface="+mn-ea"/>
                <a:cs typeface="+mn-cs"/>
              </a:rPr>
              <a:t> </a:t>
            </a:r>
            <a:r>
              <a:rPr lang="sl-SI" sz="1800" b="1" dirty="0" err="1">
                <a:latin typeface="Century Schoolbook" panose="02040604050505020304" pitchFamily="18" charset="0"/>
                <a:ea typeface="+mn-ea"/>
                <a:cs typeface="+mn-cs"/>
              </a:rPr>
              <a:t>resources</a:t>
            </a:r>
            <a:r>
              <a:rPr lang="sl-SI" sz="1800" dirty="0">
                <a:latin typeface="Century Schoolbook" panose="02040604050505020304" pitchFamily="18" charset="0"/>
                <a:ea typeface="+mn-ea"/>
                <a:cs typeface="+mn-cs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sl-SI" sz="1600" dirty="0">
                <a:latin typeface="Century Schoolbook" panose="02040604050505020304" pitchFamily="18" charset="0"/>
                <a:ea typeface="+mn-ea"/>
                <a:cs typeface="+mn-cs"/>
              </a:rPr>
              <a:t>Bank </a:t>
            </a:r>
            <a:r>
              <a:rPr lang="sl-SI" sz="1600" dirty="0" err="1">
                <a:latin typeface="Century Schoolbook" panose="02040604050505020304" pitchFamily="18" charset="0"/>
                <a:ea typeface="+mn-ea"/>
                <a:cs typeface="+mn-cs"/>
              </a:rPr>
              <a:t>Loan</a:t>
            </a:r>
            <a:r>
              <a:rPr lang="sl-SI" sz="1600" dirty="0">
                <a:latin typeface="Century Schoolbook" panose="02040604050505020304" pitchFamily="18" charset="0"/>
                <a:ea typeface="+mn-ea"/>
                <a:cs typeface="+mn-cs"/>
              </a:rPr>
              <a:t> </a:t>
            </a:r>
            <a:r>
              <a:rPr lang="sl-SI" sz="1600" dirty="0" err="1">
                <a:latin typeface="Century Schoolbook" panose="02040604050505020304" pitchFamily="18" charset="0"/>
                <a:ea typeface="+mn-ea"/>
                <a:cs typeface="+mn-cs"/>
              </a:rPr>
              <a:t>Modelling</a:t>
            </a:r>
            <a:r>
              <a:rPr lang="sl-SI" sz="1600" dirty="0">
                <a:latin typeface="Century Schoolbook" panose="02040604050505020304" pitchFamily="18" charset="0"/>
                <a:ea typeface="+mn-ea"/>
                <a:cs typeface="+mn-cs"/>
              </a:rPr>
              <a:t> </a:t>
            </a:r>
            <a:r>
              <a:rPr lang="sl-SI" sz="1600" dirty="0" err="1">
                <a:latin typeface="Century Schoolbook" panose="02040604050505020304" pitchFamily="18" charset="0"/>
                <a:ea typeface="+mn-ea"/>
                <a:cs typeface="+mn-cs"/>
              </a:rPr>
              <a:t>Dataset</a:t>
            </a:r>
            <a:endParaRPr lang="sl-SI" sz="1600" dirty="0">
              <a:latin typeface="Century Schoolbook" panose="02040604050505020304" pitchFamily="18" charset="0"/>
              <a:ea typeface="+mn-ea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sl-SI" sz="1600" dirty="0" err="1">
                <a:latin typeface="Century Schoolbook" panose="02040604050505020304" pitchFamily="18" charset="0"/>
                <a:ea typeface="+mn-ea"/>
                <a:cs typeface="+mn-cs"/>
              </a:rPr>
              <a:t>California</a:t>
            </a:r>
            <a:r>
              <a:rPr lang="sl-SI" sz="1600" dirty="0">
                <a:latin typeface="Century Schoolbook" panose="02040604050505020304" pitchFamily="18" charset="0"/>
                <a:ea typeface="+mn-ea"/>
                <a:cs typeface="+mn-cs"/>
              </a:rPr>
              <a:t> </a:t>
            </a:r>
            <a:r>
              <a:rPr lang="sl-SI" sz="1600" dirty="0" err="1">
                <a:latin typeface="Century Schoolbook" panose="02040604050505020304" pitchFamily="18" charset="0"/>
                <a:ea typeface="+mn-ea"/>
                <a:cs typeface="+mn-cs"/>
              </a:rPr>
              <a:t>Housing</a:t>
            </a:r>
            <a:r>
              <a:rPr lang="sl-SI" sz="1600" dirty="0">
                <a:latin typeface="Century Schoolbook" panose="02040604050505020304" pitchFamily="18" charset="0"/>
                <a:ea typeface="+mn-ea"/>
                <a:cs typeface="+mn-cs"/>
              </a:rPr>
              <a:t> </a:t>
            </a:r>
            <a:r>
              <a:rPr lang="sl-SI" sz="1600" dirty="0" err="1" smtClean="0">
                <a:latin typeface="Century Schoolbook" panose="02040604050505020304" pitchFamily="18" charset="0"/>
                <a:ea typeface="+mn-ea"/>
                <a:cs typeface="+mn-cs"/>
              </a:rPr>
              <a:t>Dataset</a:t>
            </a:r>
            <a:endParaRPr lang="sl-SI" sz="1600" dirty="0" smtClean="0">
              <a:latin typeface="Century Schoolbook" panose="02040604050505020304" pitchFamily="18" charset="0"/>
              <a:ea typeface="+mn-ea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sl-SI" sz="1800" b="1" dirty="0" err="1" smtClean="0">
                <a:latin typeface="Century Schoolbook" panose="02040604050505020304" pitchFamily="18" charset="0"/>
                <a:ea typeface="+mn-ea"/>
                <a:cs typeface="+mn-cs"/>
              </a:rPr>
              <a:t>Bank‘s</a:t>
            </a:r>
            <a:r>
              <a:rPr lang="sl-SI" sz="1800" b="1" dirty="0" smtClean="0">
                <a:latin typeface="Century Schoolbook" panose="02040604050505020304" pitchFamily="18" charset="0"/>
                <a:ea typeface="+mn-ea"/>
                <a:cs typeface="+mn-cs"/>
              </a:rPr>
              <a:t> data</a:t>
            </a:r>
            <a:endParaRPr lang="sl-SI" sz="1800" b="1" dirty="0">
              <a:latin typeface="Century Schoolbook" panose="02040604050505020304" pitchFamily="18" charset="0"/>
              <a:ea typeface="+mn-ea"/>
              <a:cs typeface="+mn-cs"/>
            </a:endParaRPr>
          </a:p>
          <a:p>
            <a:endParaRPr lang="sl-SI" sz="1600" dirty="0"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7117499" y="1275502"/>
            <a:ext cx="2595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 err="1" smtClean="0">
                <a:latin typeface="Century Schoolbook" panose="02040604050505020304" pitchFamily="18" charset="0"/>
              </a:rPr>
              <a:t>Heat</a:t>
            </a:r>
            <a:r>
              <a:rPr lang="sl-SI" dirty="0" smtClean="0">
                <a:latin typeface="Century Schoolbook" panose="02040604050505020304" pitchFamily="18" charset="0"/>
              </a:rPr>
              <a:t> Map </a:t>
            </a:r>
            <a:r>
              <a:rPr lang="sl-SI" dirty="0" err="1" smtClean="0">
                <a:latin typeface="Century Schoolbook" panose="02040604050505020304" pitchFamily="18" charset="0"/>
              </a:rPr>
              <a:t>of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Variables</a:t>
            </a:r>
            <a:endParaRPr lang="sl-SI" dirty="0">
              <a:latin typeface="Century Schoolbook" panose="02040604050505020304" pitchFamily="18" charset="0"/>
            </a:endParaRPr>
          </a:p>
        </p:txBody>
      </p:sp>
      <p:sp>
        <p:nvSpPr>
          <p:cNvPr id="13" name="Naslov 1"/>
          <p:cNvSpPr txBox="1">
            <a:spLocks/>
          </p:cNvSpPr>
          <p:nvPr/>
        </p:nvSpPr>
        <p:spPr>
          <a:xfrm>
            <a:off x="4299787" y="5983299"/>
            <a:ext cx="7725682" cy="124074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l-SI" sz="1400" dirty="0" err="1">
                <a:solidFill>
                  <a:schemeClr val="bg1">
                    <a:lumMod val="75000"/>
                  </a:schemeClr>
                </a:solidFill>
                <a:latin typeface="Century Schoolbook" panose="02040604050505020304" pitchFamily="18" charset="0"/>
              </a:rPr>
              <a:t>Source:https</a:t>
            </a:r>
            <a:r>
              <a:rPr lang="sl-SI" sz="1400" dirty="0">
                <a:solidFill>
                  <a:schemeClr val="bg1">
                    <a:lumMod val="75000"/>
                  </a:schemeClr>
                </a:solidFill>
                <a:latin typeface="Century Schoolbook" panose="02040604050505020304" pitchFamily="18" charset="0"/>
              </a:rPr>
              <a:t>://medium.com/@arman_hussain786/bank-loan-modelling-using-customer-data-to-optimise-banking-profits-697f43f06f3d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Century Schoolbook" panose="02040604050505020304" pitchFamily="18" charset="0"/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318621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186536" y="1186784"/>
            <a:ext cx="5805577" cy="633636"/>
          </a:xfrm>
        </p:spPr>
        <p:txBody>
          <a:bodyPr>
            <a:noAutofit/>
          </a:bodyPr>
          <a:lstStyle/>
          <a:p>
            <a:r>
              <a:rPr lang="sl-SI" sz="3600" dirty="0" err="1" smtClean="0">
                <a:latin typeface="Century Schoolbook" panose="02040604050505020304" pitchFamily="18" charset="0"/>
              </a:rPr>
              <a:t>Existing</a:t>
            </a:r>
            <a:r>
              <a:rPr lang="sl-SI" sz="3600" dirty="0" smtClean="0">
                <a:latin typeface="Century Schoolbook" panose="02040604050505020304" pitchFamily="18" charset="0"/>
              </a:rPr>
              <a:t> </a:t>
            </a:r>
            <a:r>
              <a:rPr lang="sl-SI" sz="3600" dirty="0" err="1" smtClean="0">
                <a:latin typeface="Century Schoolbook" panose="02040604050505020304" pitchFamily="18" charset="0"/>
              </a:rPr>
              <a:t>models</a:t>
            </a:r>
            <a:r>
              <a:rPr lang="sl-SI" sz="3600" dirty="0" smtClean="0">
                <a:latin typeface="Century Schoolbook" panose="02040604050505020304" pitchFamily="18" charset="0"/>
              </a:rPr>
              <a:t> in </a:t>
            </a:r>
            <a:r>
              <a:rPr lang="sl-SI" sz="3600" dirty="0" err="1" smtClean="0">
                <a:latin typeface="Century Schoolbook" panose="02040604050505020304" pitchFamily="18" charset="0"/>
              </a:rPr>
              <a:t>banking</a:t>
            </a:r>
            <a:endParaRPr lang="sl-SI" sz="3600" dirty="0">
              <a:latin typeface="Century Schoolbook" panose="02040604050505020304" pitchFamily="18" charset="0"/>
            </a:endParaRP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3381021" y="2340347"/>
            <a:ext cx="5416609" cy="2671600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sz="1400" dirty="0" err="1" smtClean="0">
                <a:latin typeface="Century Schoolbook" panose="02040604050505020304" pitchFamily="18" charset="0"/>
              </a:rPr>
              <a:t>Research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of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existing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models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for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prediction</a:t>
            </a:r>
            <a:r>
              <a:rPr lang="sl-SI" sz="1400" dirty="0" smtClean="0">
                <a:latin typeface="Century Schoolbook" panose="02040604050505020304" pitchFamily="18" charset="0"/>
              </a:rPr>
              <a:t> in </a:t>
            </a:r>
            <a:r>
              <a:rPr lang="sl-SI" sz="1400" dirty="0" err="1" smtClean="0">
                <a:latin typeface="Century Schoolbook" panose="02040604050505020304" pitchFamily="18" charset="0"/>
              </a:rPr>
              <a:t>banks</a:t>
            </a:r>
            <a:endParaRPr lang="sl-SI" sz="1400" dirty="0" smtClean="0">
              <a:latin typeface="Century Schoolbook" panose="02040604050505020304" pitchFamily="18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sz="1400" dirty="0" err="1" smtClean="0">
                <a:latin typeface="Century Schoolbook" panose="02040604050505020304" pitchFamily="18" charset="0"/>
              </a:rPr>
              <a:t>Churn</a:t>
            </a:r>
            <a:r>
              <a:rPr lang="sl-SI" sz="1400" dirty="0" smtClean="0">
                <a:latin typeface="Century Schoolbook" panose="02040604050505020304" pitchFamily="18" charset="0"/>
              </a:rPr>
              <a:t> model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sz="1400" dirty="0" err="1" smtClean="0">
                <a:latin typeface="Century Schoolbook" panose="02040604050505020304" pitchFamily="18" charset="0"/>
              </a:rPr>
              <a:t>Credit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scoring</a:t>
            </a:r>
            <a:endParaRPr lang="sl-SI" sz="1400" dirty="0" smtClean="0">
              <a:latin typeface="Century Schoolbook" panose="02040604050505020304" pitchFamily="18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sz="1400" dirty="0" err="1" smtClean="0">
                <a:latin typeface="Century Schoolbook" panose="02040604050505020304" pitchFamily="18" charset="0"/>
              </a:rPr>
              <a:t>Loan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default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risks</a:t>
            </a:r>
            <a:endParaRPr lang="sl-SI" sz="1400" dirty="0" smtClean="0">
              <a:latin typeface="Century Schoolbook" panose="02040604050505020304" pitchFamily="18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sz="1400" dirty="0" err="1" smtClean="0">
                <a:latin typeface="Century Schoolbook" panose="02040604050505020304" pitchFamily="18" charset="0"/>
              </a:rPr>
              <a:t>Customer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segmentation</a:t>
            </a:r>
            <a:endParaRPr lang="sl-SI" sz="1400" dirty="0" smtClean="0">
              <a:latin typeface="Century Schoolbook" panose="02040604050505020304" pitchFamily="18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sz="1400" dirty="0" err="1" smtClean="0">
                <a:latin typeface="Century Schoolbook" panose="02040604050505020304" pitchFamily="18" charset="0"/>
              </a:rPr>
              <a:t>Loan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approval</a:t>
            </a:r>
            <a:endParaRPr lang="sl-SI" sz="1400" dirty="0" smtClean="0">
              <a:latin typeface="Century Schoolbook" panose="02040604050505020304" pitchFamily="18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sz="1400" dirty="0" err="1" smtClean="0">
                <a:latin typeface="Century Schoolbook" panose="02040604050505020304" pitchFamily="18" charset="0"/>
              </a:rPr>
              <a:t>Fraud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detection</a:t>
            </a:r>
            <a:endParaRPr lang="sl-SI" sz="1400" dirty="0" smtClean="0">
              <a:latin typeface="Century Schoolbook" panose="02040604050505020304" pitchFamily="18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sl-SI" sz="1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90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89509" y="1768498"/>
            <a:ext cx="3498979" cy="362227"/>
          </a:xfrm>
        </p:spPr>
        <p:txBody>
          <a:bodyPr>
            <a:noAutofit/>
          </a:bodyPr>
          <a:lstStyle/>
          <a:p>
            <a:r>
              <a:rPr lang="sl-SI" sz="2800" dirty="0" err="1" smtClean="0">
                <a:latin typeface="Century Schoolbook" panose="02040604050505020304" pitchFamily="18" charset="0"/>
              </a:rPr>
              <a:t>Predictive</a:t>
            </a:r>
            <a:r>
              <a:rPr lang="sl-SI" sz="2800" dirty="0" smtClean="0">
                <a:latin typeface="Century Schoolbook" panose="02040604050505020304" pitchFamily="18" charset="0"/>
              </a:rPr>
              <a:t> </a:t>
            </a:r>
            <a:r>
              <a:rPr lang="sl-SI" sz="2800" dirty="0" err="1" smtClean="0">
                <a:latin typeface="Century Schoolbook" panose="02040604050505020304" pitchFamily="18" charset="0"/>
              </a:rPr>
              <a:t>modeling</a:t>
            </a:r>
            <a:endParaRPr lang="sl-SI" sz="2800" dirty="0">
              <a:latin typeface="Century Schoolbook" panose="02040604050505020304" pitchFamily="18" charset="0"/>
            </a:endParaRPr>
          </a:p>
        </p:txBody>
      </p:sp>
      <p:sp>
        <p:nvSpPr>
          <p:cNvPr id="4" name="AutoShape 2" descr="https://cdn.prod.website-files.com/66dffa95f947b62fb545cc4d/66e9152a86d4df84b1722f80_66e914be0f13cbc2603cf2b8_Understanding%2520Customer%2520Behavior%2520through%2520Data%2520Analysis%2520in%2520Banks%2520(3)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6" name="AutoShape 4" descr="Amount of Data Created Daily (2025)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10" name="Naslov 1"/>
          <p:cNvSpPr txBox="1">
            <a:spLocks/>
          </p:cNvSpPr>
          <p:nvPr/>
        </p:nvSpPr>
        <p:spPr>
          <a:xfrm>
            <a:off x="5011754" y="1082827"/>
            <a:ext cx="6707110" cy="754681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 fontScale="70000" lnSpcReduction="2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l-SI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Machine</a:t>
            </a:r>
            <a:r>
              <a:rPr lang="sl-SI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learning</a:t>
            </a:r>
            <a:r>
              <a:rPr lang="sl-SI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types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 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Century Schoolbook" panose="02040604050505020304" pitchFamily="18" charset="0"/>
              <a:hlinkClick r:id="rId2"/>
            </a:endParaRPr>
          </a:p>
        </p:txBody>
      </p:sp>
      <p:sp>
        <p:nvSpPr>
          <p:cNvPr id="11" name="Naslov 1"/>
          <p:cNvSpPr txBox="1">
            <a:spLocks/>
          </p:cNvSpPr>
          <p:nvPr/>
        </p:nvSpPr>
        <p:spPr>
          <a:xfrm>
            <a:off x="4187644" y="5318783"/>
            <a:ext cx="7725682" cy="124074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l-SI" sz="1400">
                <a:solidFill>
                  <a:schemeClr val="bg1">
                    <a:lumMod val="75000"/>
                  </a:schemeClr>
                </a:solidFill>
                <a:latin typeface="Century Schoolbook" panose="02040604050505020304" pitchFamily="18" charset="0"/>
              </a:rPr>
              <a:t>https://medium.com/@codekalimi/list-of-machine-learning-models-61b51ad492f1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Century Schoolbook" panose="02040604050505020304" pitchFamily="18" charset="0"/>
              <a:hlinkClick r:id="rId2"/>
            </a:endParaRPr>
          </a:p>
        </p:txBody>
      </p:sp>
      <p:pic>
        <p:nvPicPr>
          <p:cNvPr id="5122" name="Picture 2" descr="List of Machine Learning Models. Comprehensive list of various types of… |  by Aamir Kalimi | Medi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121" y="1768498"/>
            <a:ext cx="7330376" cy="3199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Naslov 1"/>
          <p:cNvSpPr txBox="1">
            <a:spLocks/>
          </p:cNvSpPr>
          <p:nvPr/>
        </p:nvSpPr>
        <p:spPr>
          <a:xfrm>
            <a:off x="889509" y="2421438"/>
            <a:ext cx="3498979" cy="2159187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l-SI" sz="1400" dirty="0" err="1" smtClean="0">
                <a:latin typeface="Century Schoolbook" panose="02040604050505020304" pitchFamily="18" charset="0"/>
              </a:rPr>
              <a:t>Logistic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Regression</a:t>
            </a:r>
            <a:endParaRPr lang="sl-SI" sz="1400" dirty="0" smtClean="0">
              <a:latin typeface="Century Schoolbook" panose="020406040505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l-SI" sz="1400" dirty="0" err="1" smtClean="0">
                <a:latin typeface="Century Schoolbook" panose="02040604050505020304" pitchFamily="18" charset="0"/>
              </a:rPr>
              <a:t>Decision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Trees</a:t>
            </a:r>
            <a:endParaRPr lang="sl-SI" sz="1400" dirty="0" smtClean="0">
              <a:latin typeface="Century Schoolbook" panose="020406040505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l-SI" sz="1400" dirty="0" err="1" smtClean="0">
                <a:latin typeface="Century Schoolbook" panose="02040604050505020304" pitchFamily="18" charset="0"/>
              </a:rPr>
              <a:t>Random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Forest</a:t>
            </a:r>
            <a:endParaRPr lang="sl-SI" sz="1400" dirty="0" smtClean="0">
              <a:latin typeface="Century Schoolbook" panose="020406040505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l-SI" sz="1400" dirty="0">
                <a:latin typeface="Century Schoolbook" panose="02040604050505020304" pitchFamily="18" charset="0"/>
              </a:rPr>
              <a:t>Gradient </a:t>
            </a:r>
            <a:r>
              <a:rPr lang="sl-SI" sz="1400" dirty="0" err="1">
                <a:latin typeface="Century Schoolbook" panose="02040604050505020304" pitchFamily="18" charset="0"/>
              </a:rPr>
              <a:t>Boosting</a:t>
            </a:r>
            <a:r>
              <a:rPr lang="sl-SI" sz="1400" dirty="0">
                <a:latin typeface="Century Schoolbook" panose="02040604050505020304" pitchFamily="18" charset="0"/>
              </a:rPr>
              <a:t> </a:t>
            </a:r>
            <a:r>
              <a:rPr lang="sl-SI" sz="1400" dirty="0" err="1">
                <a:latin typeface="Century Schoolbook" panose="02040604050505020304" pitchFamily="18" charset="0"/>
              </a:rPr>
              <a:t>Machines</a:t>
            </a:r>
            <a:r>
              <a:rPr lang="sl-SI" sz="1400" dirty="0">
                <a:latin typeface="Century Schoolbook" panose="02040604050505020304" pitchFamily="18" charset="0"/>
              </a:rPr>
              <a:t> </a:t>
            </a:r>
            <a:endParaRPr lang="sl-SI" sz="1400" dirty="0" smtClean="0">
              <a:latin typeface="Century Schoolbook" panose="020406040505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l-SI" sz="1400" dirty="0" err="1">
                <a:latin typeface="Century Schoolbook" panose="02040604050505020304" pitchFamily="18" charset="0"/>
              </a:rPr>
              <a:t>Support</a:t>
            </a:r>
            <a:r>
              <a:rPr lang="sl-SI" sz="1400" dirty="0">
                <a:latin typeface="Century Schoolbook" panose="02040604050505020304" pitchFamily="18" charset="0"/>
              </a:rPr>
              <a:t> </a:t>
            </a:r>
            <a:r>
              <a:rPr lang="sl-SI" sz="1400" dirty="0" err="1">
                <a:latin typeface="Century Schoolbook" panose="02040604050505020304" pitchFamily="18" charset="0"/>
              </a:rPr>
              <a:t>Vector</a:t>
            </a:r>
            <a:r>
              <a:rPr lang="sl-SI" sz="1400" dirty="0">
                <a:latin typeface="Century Schoolbook" panose="02040604050505020304" pitchFamily="18" charset="0"/>
              </a:rPr>
              <a:t> </a:t>
            </a:r>
            <a:r>
              <a:rPr lang="sl-SI" sz="1400" dirty="0" err="1">
                <a:latin typeface="Century Schoolbook" panose="02040604050505020304" pitchFamily="18" charset="0"/>
              </a:rPr>
              <a:t>Machines</a:t>
            </a:r>
            <a:r>
              <a:rPr lang="sl-SI" sz="1400" dirty="0">
                <a:latin typeface="Century Schoolbook" panose="02040604050505020304" pitchFamily="18" charset="0"/>
              </a:rPr>
              <a:t> (SVM</a:t>
            </a:r>
            <a:r>
              <a:rPr lang="sl-SI" sz="1400" dirty="0" smtClean="0">
                <a:latin typeface="Century Schoolbook" panose="02040604050505020304" pitchFamily="18" charset="0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l-SI" sz="1400" dirty="0" err="1">
                <a:latin typeface="Century Schoolbook" panose="02040604050505020304" pitchFamily="18" charset="0"/>
              </a:rPr>
              <a:t>Neural</a:t>
            </a:r>
            <a:r>
              <a:rPr lang="sl-SI" sz="1400" dirty="0">
                <a:latin typeface="Century Schoolbook" panose="02040604050505020304" pitchFamily="18" charset="0"/>
              </a:rPr>
              <a:t> </a:t>
            </a:r>
            <a:r>
              <a:rPr lang="sl-SI" sz="1400" dirty="0" err="1">
                <a:latin typeface="Century Schoolbook" panose="02040604050505020304" pitchFamily="18" charset="0"/>
              </a:rPr>
              <a:t>Networks</a:t>
            </a:r>
            <a:r>
              <a:rPr lang="sl-SI" sz="1400" dirty="0">
                <a:latin typeface="Century Schoolbook" panose="02040604050505020304" pitchFamily="18" charset="0"/>
              </a:rPr>
              <a:t> / Deep </a:t>
            </a:r>
            <a:r>
              <a:rPr lang="sl-SI" sz="1400" dirty="0" err="1" smtClean="0">
                <a:latin typeface="Century Schoolbook" panose="02040604050505020304" pitchFamily="18" charset="0"/>
              </a:rPr>
              <a:t>Learning</a:t>
            </a:r>
            <a:endParaRPr lang="sl-SI" sz="1400" dirty="0" smtClean="0">
              <a:latin typeface="Century Schoolbook" panose="020406040505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l-SI" sz="1400" dirty="0">
                <a:latin typeface="Century Schoolbook" panose="02040604050505020304" pitchFamily="18" charset="0"/>
              </a:rPr>
              <a:t> K-</a:t>
            </a:r>
            <a:r>
              <a:rPr lang="sl-SI" sz="1400" dirty="0" err="1">
                <a:latin typeface="Century Schoolbook" panose="02040604050505020304" pitchFamily="18" charset="0"/>
              </a:rPr>
              <a:t>Nearest</a:t>
            </a:r>
            <a:r>
              <a:rPr lang="sl-SI" sz="1400" dirty="0">
                <a:latin typeface="Century Schoolbook" panose="02040604050505020304" pitchFamily="18" charset="0"/>
              </a:rPr>
              <a:t> </a:t>
            </a:r>
            <a:r>
              <a:rPr lang="sl-SI" sz="1400" dirty="0" err="1">
                <a:latin typeface="Century Schoolbook" panose="02040604050505020304" pitchFamily="18" charset="0"/>
              </a:rPr>
              <a:t>Neighbors</a:t>
            </a:r>
            <a:r>
              <a:rPr lang="sl-SI" sz="1400" dirty="0">
                <a:latin typeface="Century Schoolbook" panose="02040604050505020304" pitchFamily="18" charset="0"/>
              </a:rPr>
              <a:t> (KNN</a:t>
            </a:r>
            <a:r>
              <a:rPr lang="sl-SI" sz="1400" dirty="0" smtClean="0">
                <a:latin typeface="Century Schoolbook" panose="02040604050505020304" pitchFamily="18" charset="0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l-SI" sz="1400" dirty="0" err="1">
                <a:latin typeface="Century Schoolbook" panose="02040604050505020304" pitchFamily="18" charset="0"/>
              </a:rPr>
              <a:t>Clustering</a:t>
            </a:r>
            <a:r>
              <a:rPr lang="sl-SI" sz="1400" dirty="0">
                <a:latin typeface="Century Schoolbook" panose="02040604050505020304" pitchFamily="18" charset="0"/>
              </a:rPr>
              <a:t> (K-</a:t>
            </a:r>
            <a:r>
              <a:rPr lang="sl-SI" sz="1400" dirty="0" err="1">
                <a:latin typeface="Century Schoolbook" panose="02040604050505020304" pitchFamily="18" charset="0"/>
              </a:rPr>
              <a:t>Means</a:t>
            </a:r>
            <a:r>
              <a:rPr lang="sl-SI" sz="1400" dirty="0">
                <a:latin typeface="Century Schoolbook" panose="02040604050505020304" pitchFamily="18" charset="0"/>
              </a:rPr>
              <a:t>, </a:t>
            </a:r>
            <a:r>
              <a:rPr lang="sl-SI" sz="1400" dirty="0" err="1">
                <a:latin typeface="Century Schoolbook" panose="02040604050505020304" pitchFamily="18" charset="0"/>
              </a:rPr>
              <a:t>Hierarchical</a:t>
            </a:r>
            <a:r>
              <a:rPr lang="sl-SI" sz="1400" dirty="0">
                <a:latin typeface="Century Schoolbook" panose="020406040505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8766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1252" y="1754702"/>
            <a:ext cx="3985294" cy="384649"/>
          </a:xfrm>
        </p:spPr>
        <p:txBody>
          <a:bodyPr>
            <a:noAutofit/>
          </a:bodyPr>
          <a:lstStyle/>
          <a:p>
            <a:r>
              <a:rPr lang="sl-SI" sz="2800" dirty="0" err="1" smtClean="0">
                <a:latin typeface="Century Schoolbook" panose="02040604050505020304" pitchFamily="18" charset="0"/>
              </a:rPr>
              <a:t>Steps</a:t>
            </a:r>
            <a:r>
              <a:rPr lang="sl-SI" sz="2800" dirty="0" smtClean="0">
                <a:latin typeface="Century Schoolbook" panose="02040604050505020304" pitchFamily="18" charset="0"/>
              </a:rPr>
              <a:t> </a:t>
            </a:r>
            <a:r>
              <a:rPr lang="sl-SI" sz="2800" dirty="0" err="1" smtClean="0">
                <a:latin typeface="Century Schoolbook" panose="02040604050505020304" pitchFamily="18" charset="0"/>
              </a:rPr>
              <a:t>of</a:t>
            </a:r>
            <a:r>
              <a:rPr lang="sl-SI" sz="2800" dirty="0" smtClean="0">
                <a:latin typeface="Century Schoolbook" panose="02040604050505020304" pitchFamily="18" charset="0"/>
              </a:rPr>
              <a:t> </a:t>
            </a:r>
            <a:r>
              <a:rPr lang="sl-SI" sz="2800" dirty="0" err="1" smtClean="0">
                <a:latin typeface="Century Schoolbook" panose="02040604050505020304" pitchFamily="18" charset="0"/>
              </a:rPr>
              <a:t>the</a:t>
            </a:r>
            <a:r>
              <a:rPr lang="sl-SI" sz="2800" dirty="0" smtClean="0">
                <a:latin typeface="Century Schoolbook" panose="02040604050505020304" pitchFamily="18" charset="0"/>
              </a:rPr>
              <a:t> </a:t>
            </a:r>
            <a:r>
              <a:rPr lang="sl-SI" sz="2800" dirty="0" err="1" smtClean="0">
                <a:latin typeface="Century Schoolbook" panose="02040604050505020304" pitchFamily="18" charset="0"/>
              </a:rPr>
              <a:t>research</a:t>
            </a:r>
            <a:endParaRPr lang="sl-SI" sz="2800" dirty="0">
              <a:latin typeface="Century Schoolbook" panose="02040604050505020304" pitchFamily="18" charset="0"/>
            </a:endParaRPr>
          </a:p>
        </p:txBody>
      </p:sp>
      <p:sp>
        <p:nvSpPr>
          <p:cNvPr id="4" name="AutoShape 2" descr="https://cdn.prod.website-files.com/66dffa95f947b62fb545cc4d/66e9152a86d4df84b1722f80_66e914be0f13cbc2603cf2b8_Understanding%2520Customer%2520Behavior%2520through%2520Data%2520Analysis%2520in%2520Banks%2520(3)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6" name="Naslov 1"/>
          <p:cNvSpPr txBox="1">
            <a:spLocks/>
          </p:cNvSpPr>
          <p:nvPr/>
        </p:nvSpPr>
        <p:spPr>
          <a:xfrm>
            <a:off x="671252" y="2786619"/>
            <a:ext cx="3745473" cy="1457577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lnSpc>
                <a:spcPct val="150000"/>
              </a:lnSpc>
              <a:buAutoNum type="arabicPeriod"/>
            </a:pPr>
            <a:r>
              <a:rPr lang="sl-SI" sz="1600" dirty="0" smtClean="0">
                <a:latin typeface="Century Schoolbook" panose="02040604050505020304" pitchFamily="18" charset="0"/>
              </a:rPr>
              <a:t>Problem </a:t>
            </a:r>
            <a:r>
              <a:rPr lang="sl-SI" sz="1600" dirty="0" err="1" smtClean="0">
                <a:latin typeface="Century Schoolbook" panose="02040604050505020304" pitchFamily="18" charset="0"/>
              </a:rPr>
              <a:t>definition</a:t>
            </a:r>
            <a:endParaRPr lang="sl-SI" sz="1600" dirty="0" smtClean="0">
              <a:latin typeface="Century Schoolbook" panose="02040604050505020304" pitchFamily="18" charset="0"/>
            </a:endParaRPr>
          </a:p>
          <a:p>
            <a:pPr marL="457200" indent="-457200" algn="l">
              <a:lnSpc>
                <a:spcPct val="150000"/>
              </a:lnSpc>
              <a:buAutoNum type="arabicPeriod"/>
            </a:pPr>
            <a:r>
              <a:rPr lang="sl-SI" sz="1600" dirty="0" err="1" smtClean="0">
                <a:latin typeface="Century Schoolbook" panose="02040604050505020304" pitchFamily="18" charset="0"/>
              </a:rPr>
              <a:t>Review</a:t>
            </a:r>
            <a:r>
              <a:rPr lang="sl-SI" sz="1600" dirty="0" smtClean="0">
                <a:latin typeface="Century Schoolbook" panose="02040604050505020304" pitchFamily="18" charset="0"/>
              </a:rPr>
              <a:t> </a:t>
            </a:r>
            <a:r>
              <a:rPr lang="sl-SI" sz="1600" dirty="0" err="1" smtClean="0">
                <a:latin typeface="Century Schoolbook" panose="02040604050505020304" pitchFamily="18" charset="0"/>
              </a:rPr>
              <a:t>of</a:t>
            </a:r>
            <a:r>
              <a:rPr lang="sl-SI" sz="1600" dirty="0" smtClean="0">
                <a:latin typeface="Century Schoolbook" panose="02040604050505020304" pitchFamily="18" charset="0"/>
              </a:rPr>
              <a:t> </a:t>
            </a:r>
            <a:r>
              <a:rPr lang="sl-SI" sz="1600" dirty="0" err="1" smtClean="0">
                <a:latin typeface="Century Schoolbook" panose="02040604050505020304" pitchFamily="18" charset="0"/>
              </a:rPr>
              <a:t>the</a:t>
            </a:r>
            <a:r>
              <a:rPr lang="sl-SI" sz="1600" dirty="0" smtClean="0">
                <a:latin typeface="Century Schoolbook" panose="02040604050505020304" pitchFamily="18" charset="0"/>
              </a:rPr>
              <a:t> </a:t>
            </a:r>
            <a:r>
              <a:rPr lang="sl-SI" sz="1600" dirty="0" err="1" smtClean="0">
                <a:latin typeface="Century Schoolbook" panose="02040604050505020304" pitchFamily="18" charset="0"/>
              </a:rPr>
              <a:t>existing</a:t>
            </a:r>
            <a:r>
              <a:rPr lang="sl-SI" sz="1600" dirty="0" smtClean="0">
                <a:latin typeface="Century Schoolbook" panose="02040604050505020304" pitchFamily="18" charset="0"/>
              </a:rPr>
              <a:t> </a:t>
            </a:r>
            <a:r>
              <a:rPr lang="sl-SI" sz="1600" dirty="0" err="1" smtClean="0">
                <a:latin typeface="Century Schoolbook" panose="02040604050505020304" pitchFamily="18" charset="0"/>
              </a:rPr>
              <a:t>work</a:t>
            </a:r>
            <a:endParaRPr lang="sl-SI" sz="1600" dirty="0" smtClean="0">
              <a:latin typeface="Century Schoolbook" panose="02040604050505020304" pitchFamily="18" charset="0"/>
            </a:endParaRPr>
          </a:p>
          <a:p>
            <a:pPr marL="457200" indent="-457200" algn="l">
              <a:lnSpc>
                <a:spcPct val="150000"/>
              </a:lnSpc>
              <a:buAutoNum type="arabicPeriod"/>
            </a:pPr>
            <a:r>
              <a:rPr lang="sl-SI" sz="1600" dirty="0" err="1" smtClean="0">
                <a:latin typeface="Century Schoolbook" panose="02040604050505020304" pitchFamily="18" charset="0"/>
              </a:rPr>
              <a:t>Comparison</a:t>
            </a:r>
            <a:r>
              <a:rPr lang="sl-SI" sz="1600" dirty="0" smtClean="0">
                <a:latin typeface="Century Schoolbook" panose="02040604050505020304" pitchFamily="18" charset="0"/>
              </a:rPr>
              <a:t> </a:t>
            </a:r>
            <a:r>
              <a:rPr lang="sl-SI" sz="1600" dirty="0" err="1" smtClean="0">
                <a:latin typeface="Century Schoolbook" panose="02040604050505020304" pitchFamily="18" charset="0"/>
              </a:rPr>
              <a:t>of</a:t>
            </a:r>
            <a:r>
              <a:rPr lang="sl-SI" sz="1600" dirty="0" smtClean="0">
                <a:latin typeface="Century Schoolbook" panose="02040604050505020304" pitchFamily="18" charset="0"/>
              </a:rPr>
              <a:t> </a:t>
            </a:r>
            <a:r>
              <a:rPr lang="sl-SI" sz="1600" dirty="0" err="1" smtClean="0">
                <a:latin typeface="Century Schoolbook" panose="02040604050505020304" pitchFamily="18" charset="0"/>
              </a:rPr>
              <a:t>the</a:t>
            </a:r>
            <a:r>
              <a:rPr lang="sl-SI" sz="1600" dirty="0" smtClean="0">
                <a:latin typeface="Century Schoolbook" panose="02040604050505020304" pitchFamily="18" charset="0"/>
              </a:rPr>
              <a:t> </a:t>
            </a:r>
            <a:r>
              <a:rPr lang="sl-SI" sz="1600" dirty="0" err="1" smtClean="0">
                <a:latin typeface="Century Schoolbook" panose="02040604050505020304" pitchFamily="18" charset="0"/>
              </a:rPr>
              <a:t>existing</a:t>
            </a:r>
            <a:r>
              <a:rPr lang="sl-SI" sz="1600" dirty="0" smtClean="0">
                <a:latin typeface="Century Schoolbook" panose="02040604050505020304" pitchFamily="18" charset="0"/>
              </a:rPr>
              <a:t> </a:t>
            </a:r>
            <a:r>
              <a:rPr lang="sl-SI" sz="1600" dirty="0" err="1" smtClean="0">
                <a:latin typeface="Century Schoolbook" panose="02040604050505020304" pitchFamily="18" charset="0"/>
              </a:rPr>
              <a:t>models</a:t>
            </a:r>
            <a:endParaRPr lang="sl-SI" sz="1600" dirty="0" smtClean="0">
              <a:latin typeface="Century Schoolbook" panose="02040604050505020304" pitchFamily="18" charset="0"/>
            </a:endParaRPr>
          </a:p>
          <a:p>
            <a:pPr marL="457200" indent="-457200" algn="l">
              <a:lnSpc>
                <a:spcPct val="150000"/>
              </a:lnSpc>
              <a:buAutoNum type="arabicPeriod"/>
            </a:pPr>
            <a:r>
              <a:rPr lang="sl-SI" sz="1600" dirty="0" err="1" smtClean="0">
                <a:latin typeface="Century Schoolbook" panose="02040604050505020304" pitchFamily="18" charset="0"/>
              </a:rPr>
              <a:t>Selecting</a:t>
            </a:r>
            <a:r>
              <a:rPr lang="sl-SI" sz="1600" dirty="0" smtClean="0">
                <a:latin typeface="Century Schoolbook" panose="02040604050505020304" pitchFamily="18" charset="0"/>
              </a:rPr>
              <a:t> </a:t>
            </a:r>
            <a:r>
              <a:rPr lang="sl-SI" sz="1600" dirty="0" err="1" smtClean="0">
                <a:latin typeface="Century Schoolbook" panose="02040604050505020304" pitchFamily="18" charset="0"/>
              </a:rPr>
              <a:t>the</a:t>
            </a:r>
            <a:r>
              <a:rPr lang="sl-SI" sz="1600" dirty="0">
                <a:latin typeface="Century Schoolbook" panose="02040604050505020304" pitchFamily="18" charset="0"/>
              </a:rPr>
              <a:t> </a:t>
            </a:r>
            <a:r>
              <a:rPr lang="sl-SI" sz="1600" dirty="0" smtClean="0">
                <a:latin typeface="Century Schoolbook" panose="02040604050505020304" pitchFamily="18" charset="0"/>
              </a:rPr>
              <a:t>model </a:t>
            </a:r>
            <a:r>
              <a:rPr lang="sl-SI" sz="1600" dirty="0" err="1" smtClean="0">
                <a:latin typeface="Century Schoolbook" panose="02040604050505020304" pitchFamily="18" charset="0"/>
              </a:rPr>
              <a:t>method</a:t>
            </a:r>
            <a:endParaRPr lang="sl-SI" sz="1600" dirty="0" smtClean="0">
              <a:latin typeface="Century Schoolbook" panose="020406040505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sl-SI" sz="1600" dirty="0" err="1" smtClean="0">
                <a:latin typeface="Century Schoolbook" panose="02040604050505020304" pitchFamily="18" charset="0"/>
              </a:rPr>
              <a:t>The</a:t>
            </a:r>
            <a:r>
              <a:rPr lang="sl-SI" sz="1600" dirty="0" smtClean="0">
                <a:latin typeface="Century Schoolbook" panose="02040604050505020304" pitchFamily="18" charset="0"/>
              </a:rPr>
              <a:t> </a:t>
            </a:r>
            <a:r>
              <a:rPr lang="sl-SI" sz="1600" dirty="0" err="1" smtClean="0">
                <a:latin typeface="Century Schoolbook" panose="02040604050505020304" pitchFamily="18" charset="0"/>
              </a:rPr>
              <a:t>rest</a:t>
            </a:r>
            <a:r>
              <a:rPr lang="sl-SI" sz="1600" dirty="0" smtClean="0">
                <a:latin typeface="Century Schoolbook" panose="02040604050505020304" pitchFamily="18" charset="0"/>
              </a:rPr>
              <a:t> </a:t>
            </a:r>
            <a:r>
              <a:rPr lang="sl-SI" sz="1600" dirty="0" err="1" smtClean="0">
                <a:latin typeface="Century Schoolbook" panose="02040604050505020304" pitchFamily="18" charset="0"/>
              </a:rPr>
              <a:t>of</a:t>
            </a:r>
            <a:r>
              <a:rPr lang="sl-SI" sz="1600" dirty="0" smtClean="0">
                <a:latin typeface="Century Schoolbook" panose="02040604050505020304" pitchFamily="18" charset="0"/>
              </a:rPr>
              <a:t> </a:t>
            </a:r>
            <a:r>
              <a:rPr lang="sl-SI" sz="1600" dirty="0" err="1" smtClean="0">
                <a:latin typeface="Century Schoolbook" panose="02040604050505020304" pitchFamily="18" charset="0"/>
              </a:rPr>
              <a:t>the</a:t>
            </a:r>
            <a:r>
              <a:rPr lang="sl-SI" sz="1600" dirty="0" smtClean="0">
                <a:latin typeface="Century Schoolbook" panose="02040604050505020304" pitchFamily="18" charset="0"/>
              </a:rPr>
              <a:t> </a:t>
            </a:r>
            <a:r>
              <a:rPr lang="sl-SI" sz="1600" dirty="0" err="1" smtClean="0">
                <a:latin typeface="Century Schoolbook" panose="02040604050505020304" pitchFamily="18" charset="0"/>
              </a:rPr>
              <a:t>machine</a:t>
            </a:r>
            <a:r>
              <a:rPr lang="sl-SI" sz="1600" dirty="0" smtClean="0">
                <a:latin typeface="Century Schoolbook" panose="02040604050505020304" pitchFamily="18" charset="0"/>
              </a:rPr>
              <a:t> </a:t>
            </a:r>
            <a:r>
              <a:rPr lang="sl-SI" sz="1600" dirty="0" err="1" smtClean="0">
                <a:latin typeface="Century Schoolbook" panose="02040604050505020304" pitchFamily="18" charset="0"/>
              </a:rPr>
              <a:t>learning</a:t>
            </a:r>
            <a:r>
              <a:rPr lang="sl-SI" sz="1600" dirty="0" smtClean="0">
                <a:latin typeface="Century Schoolbook" panose="02040604050505020304" pitchFamily="18" charset="0"/>
              </a:rPr>
              <a:t> </a:t>
            </a:r>
            <a:r>
              <a:rPr lang="sl-SI" sz="1600" dirty="0" err="1" smtClean="0">
                <a:latin typeface="Century Schoolbook" panose="02040604050505020304" pitchFamily="18" charset="0"/>
              </a:rPr>
              <a:t>steps</a:t>
            </a:r>
            <a:endParaRPr lang="sl-SI" sz="1600" dirty="0">
              <a:latin typeface="Century Schoolbook" panose="02040604050505020304" pitchFamily="18" charset="0"/>
            </a:endParaRPr>
          </a:p>
        </p:txBody>
      </p:sp>
      <p:pic>
        <p:nvPicPr>
          <p:cNvPr id="9" name="Označba mesta vsebine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100" y="1653181"/>
            <a:ext cx="6281738" cy="3548462"/>
          </a:xfrm>
        </p:spPr>
      </p:pic>
    </p:spTree>
    <p:extLst>
      <p:ext uri="{BB962C8B-B14F-4D97-AF65-F5344CB8AC3E}">
        <p14:creationId xmlns:p14="http://schemas.microsoft.com/office/powerpoint/2010/main" val="11534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344214" y="1221290"/>
            <a:ext cx="5490224" cy="633636"/>
          </a:xfrm>
        </p:spPr>
        <p:txBody>
          <a:bodyPr>
            <a:normAutofit fontScale="90000"/>
          </a:bodyPr>
          <a:lstStyle/>
          <a:p>
            <a:r>
              <a:rPr lang="sl-SI" dirty="0" err="1" smtClean="0">
                <a:latin typeface="Century Schoolbook" panose="02040604050505020304" pitchFamily="18" charset="0"/>
              </a:rPr>
              <a:t>Challenges</a:t>
            </a:r>
            <a:endParaRPr lang="sl-SI" dirty="0">
              <a:latin typeface="Century Schoolbook" panose="02040604050505020304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04171" y="2879375"/>
            <a:ext cx="2770310" cy="1111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sl-SI" altLang="sl-SI" dirty="0">
                <a:latin typeface="Century Schoolbook" panose="02040604050505020304" pitchFamily="18" charset="0"/>
              </a:rPr>
              <a:t>Data </a:t>
            </a:r>
            <a:r>
              <a:rPr lang="sl-SI" altLang="sl-SI" dirty="0" err="1">
                <a:latin typeface="Century Schoolbook" panose="02040604050505020304" pitchFamily="18" charset="0"/>
              </a:rPr>
              <a:t>privacy</a:t>
            </a:r>
            <a:r>
              <a:rPr lang="sl-SI" altLang="sl-SI" dirty="0">
                <a:latin typeface="Century Schoolbook" panose="02040604050505020304" pitchFamily="18" charset="0"/>
              </a:rPr>
              <a:t> &amp; </a:t>
            </a:r>
            <a:r>
              <a:rPr lang="sl-SI" altLang="sl-SI" dirty="0" err="1">
                <a:latin typeface="Century Schoolbook" panose="02040604050505020304" pitchFamily="18" charset="0"/>
              </a:rPr>
              <a:t>quality</a:t>
            </a:r>
            <a:endParaRPr lang="sl-SI" altLang="sl-SI" dirty="0">
              <a:latin typeface="Century Schoolbook" panose="020406040505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sl-SI" altLang="sl-SI" dirty="0">
                <a:latin typeface="Century Schoolbook" panose="02040604050505020304" pitchFamily="18" charset="0"/>
              </a:rPr>
              <a:t>Model </a:t>
            </a:r>
            <a:r>
              <a:rPr lang="sl-SI" altLang="sl-SI" dirty="0" err="1">
                <a:latin typeface="Century Schoolbook" panose="02040604050505020304" pitchFamily="18" charset="0"/>
              </a:rPr>
              <a:t>interpretability</a:t>
            </a:r>
            <a:endParaRPr lang="sl-SI" altLang="sl-SI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13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Modro-zelena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240</TotalTime>
  <Words>194</Words>
  <Application>Microsoft Office PowerPoint</Application>
  <PresentationFormat>Širokozaslonsko</PresentationFormat>
  <Paragraphs>51</Paragraphs>
  <Slides>10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6" baseType="lpstr">
      <vt:lpstr>Arial</vt:lpstr>
      <vt:lpstr>Calibri Light</vt:lpstr>
      <vt:lpstr>Century Schoolbook</vt:lpstr>
      <vt:lpstr>Rockwell</vt:lpstr>
      <vt:lpstr>Wingdings</vt:lpstr>
      <vt:lpstr>Atlas</vt:lpstr>
      <vt:lpstr>Machine Learning Models for Predicting Personal Loan Acquisition</vt:lpstr>
      <vt:lpstr>Motivation</vt:lpstr>
      <vt:lpstr>Problem statement</vt:lpstr>
      <vt:lpstr>Goal of research</vt:lpstr>
      <vt:lpstr>Dataset and Features</vt:lpstr>
      <vt:lpstr>Existing models in banking</vt:lpstr>
      <vt:lpstr>Predictive modeling</vt:lpstr>
      <vt:lpstr>Steps of the research</vt:lpstr>
      <vt:lpstr>Challenges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Customer Behavior Through Data Analytics in the Banking Sector</dc:title>
  <dc:creator>Pika Povh</dc:creator>
  <cp:lastModifiedBy>Pika Povh</cp:lastModifiedBy>
  <cp:revision>11</cp:revision>
  <dcterms:created xsi:type="dcterms:W3CDTF">2025-04-07T07:51:08Z</dcterms:created>
  <dcterms:modified xsi:type="dcterms:W3CDTF">2025-04-07T11:51:45Z</dcterms:modified>
</cp:coreProperties>
</file>