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  <p:sldId id="265" r:id="rId7"/>
    <p:sldId id="266" r:id="rId8"/>
    <p:sldId id="264" r:id="rId9"/>
    <p:sldId id="261" r:id="rId10"/>
    <p:sldId id="267" r:id="rId11"/>
    <p:sldId id="268" r:id="rId1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19119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9914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44937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5187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830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02384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48328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8832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1902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33032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7822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D9826-9CAF-4E6D-89B7-D7373662B30E}" type="datetimeFigureOut">
              <a:rPr lang="sl-SI" smtClean="0"/>
              <a:t>7. 04. 2025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794EA-A102-427A-85FA-F331132AD20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7600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researchgate.net/figure/Data-volume-growth-by-year-in-zettabytes_fig2_31340037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searchgate.net/figure/Data-volume-growth-by-year-in-zettabytes_fig2_313400371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59236" y="2040667"/>
            <a:ext cx="8679915" cy="1730143"/>
          </a:xfrm>
        </p:spPr>
        <p:txBody>
          <a:bodyPr>
            <a:noAutofit/>
          </a:bodyPr>
          <a:lstStyle/>
          <a:p>
            <a:r>
              <a:rPr lang="en-US" sz="4400" dirty="0">
                <a:latin typeface="Century Schoolbook" panose="02040604050505020304" pitchFamily="18" charset="0"/>
              </a:rPr>
              <a:t>Understanding Customer Behavior Through Data Analytics in the Banking Sector</a:t>
            </a:r>
            <a:endParaRPr lang="sl-SI" sz="4400" dirty="0">
              <a:latin typeface="Century Schoolbook" panose="02040604050505020304" pitchFamily="18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759237" y="3866604"/>
            <a:ext cx="8673427" cy="1402080"/>
          </a:xfrm>
        </p:spPr>
        <p:txBody>
          <a:bodyPr>
            <a:normAutofit fontScale="70000" lnSpcReduction="20000"/>
          </a:bodyPr>
          <a:lstStyle/>
          <a:p>
            <a:r>
              <a:rPr lang="en-US" dirty="0">
                <a:latin typeface="Century Schoolbook" panose="02040604050505020304" pitchFamily="18" charset="0"/>
              </a:rPr>
              <a:t>University of </a:t>
            </a:r>
            <a:r>
              <a:rPr lang="en-US" dirty="0" err="1">
                <a:latin typeface="Century Schoolbook" panose="02040604050505020304" pitchFamily="18" charset="0"/>
              </a:rPr>
              <a:t>Primorska</a:t>
            </a:r>
            <a:r>
              <a:rPr lang="en-US" dirty="0">
                <a:latin typeface="Century Schoolbook" panose="02040604050505020304" pitchFamily="18" charset="0"/>
              </a:rPr>
              <a:t/>
            </a:r>
            <a:br>
              <a:rPr lang="en-US" dirty="0">
                <a:latin typeface="Century Schoolbook" panose="02040604050505020304" pitchFamily="18" charset="0"/>
              </a:rPr>
            </a:br>
            <a:r>
              <a:rPr lang="en-US" dirty="0">
                <a:latin typeface="Century Schoolbook" panose="02040604050505020304" pitchFamily="18" charset="0"/>
              </a:rPr>
              <a:t>Faculty of Mathematics, Natural Sciences</a:t>
            </a:r>
            <a:r>
              <a:rPr lang="en-US" dirty="0">
                <a:latin typeface="Century Schoolbook" panose="02040604050505020304" pitchFamily="18" charset="0"/>
              </a:rPr>
              <a:t/>
            </a:r>
            <a:br>
              <a:rPr lang="en-US" dirty="0">
                <a:latin typeface="Century Schoolbook" panose="02040604050505020304" pitchFamily="18" charset="0"/>
              </a:rPr>
            </a:br>
            <a:r>
              <a:rPr lang="en-US" dirty="0">
                <a:latin typeface="Century Schoolbook" panose="02040604050505020304" pitchFamily="18" charset="0"/>
              </a:rPr>
              <a:t>and Information Technologies</a:t>
            </a:r>
            <a:endParaRPr lang="sl-SI" dirty="0" smtClean="0">
              <a:latin typeface="Century Schoolbook" panose="02040604050505020304" pitchFamily="18" charset="0"/>
            </a:endParaRPr>
          </a:p>
          <a:p>
            <a:r>
              <a:rPr lang="sl-SI" dirty="0" smtClean="0">
                <a:latin typeface="Century Schoolbook" panose="02040604050505020304" pitchFamily="18" charset="0"/>
              </a:rPr>
              <a:t>Pika Povh Mavrič</a:t>
            </a:r>
          </a:p>
          <a:p>
            <a:r>
              <a:rPr lang="sl-SI" dirty="0" smtClean="0">
                <a:latin typeface="Century Schoolbook" panose="02040604050505020304" pitchFamily="18" charset="0"/>
              </a:rPr>
              <a:t>Mentor: </a:t>
            </a:r>
            <a:r>
              <a:rPr lang="sl-SI" dirty="0" err="1">
                <a:latin typeface="Century Schoolbook" panose="02040604050505020304" pitchFamily="18" charset="0"/>
              </a:rPr>
              <a:t>Balázs</a:t>
            </a:r>
            <a:r>
              <a:rPr lang="sl-SI" dirty="0">
                <a:latin typeface="Century Schoolbook" panose="02040604050505020304" pitchFamily="18" charset="0"/>
              </a:rPr>
              <a:t> </a:t>
            </a:r>
            <a:r>
              <a:rPr lang="sl-SI" dirty="0" smtClean="0">
                <a:latin typeface="Century Schoolbook" panose="02040604050505020304" pitchFamily="18" charset="0"/>
              </a:rPr>
              <a:t>Dávid</a:t>
            </a:r>
          </a:p>
          <a:p>
            <a:r>
              <a:rPr lang="sl-SI" dirty="0" smtClean="0">
                <a:latin typeface="Century Schoolbook" panose="02040604050505020304" pitchFamily="18" charset="0"/>
              </a:rPr>
              <a:t>April 2025</a:t>
            </a:r>
            <a:endParaRPr lang="sl-SI" dirty="0">
              <a:latin typeface="Century Schoolbook" panose="02040604050505020304" pitchFamily="18" charset="0"/>
            </a:endParaRPr>
          </a:p>
        </p:txBody>
      </p:sp>
      <p:sp>
        <p:nvSpPr>
          <p:cNvPr id="4" name="Podnaslov 2"/>
          <p:cNvSpPr txBox="1">
            <a:spLocks/>
          </p:cNvSpPr>
          <p:nvPr/>
        </p:nvSpPr>
        <p:spPr>
          <a:xfrm>
            <a:off x="1759236" y="1424860"/>
            <a:ext cx="8673427" cy="316855"/>
          </a:xfrm>
          <a:prstGeom prst="rect">
            <a:avLst/>
          </a:prstGeom>
        </p:spPr>
        <p:txBody>
          <a:bodyPr vert="horz" lIns="91440" tIns="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b="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 err="1" smtClean="0">
                <a:latin typeface="Century Schoolbook" panose="02040604050505020304" pitchFamily="18" charset="0"/>
              </a:rPr>
              <a:t>Research</a:t>
            </a:r>
            <a:r>
              <a:rPr lang="sl-SI" dirty="0" smtClean="0">
                <a:latin typeface="Century Schoolbook" panose="02040604050505020304" pitchFamily="18" charset="0"/>
              </a:rPr>
              <a:t> seminar I</a:t>
            </a:r>
          </a:p>
        </p:txBody>
      </p:sp>
    </p:spTree>
    <p:extLst>
      <p:ext uri="{BB962C8B-B14F-4D97-AF65-F5344CB8AC3E}">
        <p14:creationId xmlns:p14="http://schemas.microsoft.com/office/powerpoint/2010/main" val="275668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344214" y="1221290"/>
            <a:ext cx="5490224" cy="633636"/>
          </a:xfrm>
        </p:spPr>
        <p:txBody>
          <a:bodyPr>
            <a:normAutofit fontScale="90000"/>
          </a:bodyPr>
          <a:lstStyle/>
          <a:p>
            <a:r>
              <a:rPr lang="sl-SI" dirty="0" err="1" smtClean="0">
                <a:latin typeface="Century Schoolbook" panose="02040604050505020304" pitchFamily="18" charset="0"/>
              </a:rPr>
              <a:t>Challenges</a:t>
            </a:r>
            <a:endParaRPr lang="sl-SI" dirty="0">
              <a:latin typeface="Century Schoolbook" panose="02040604050505020304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04171" y="2879375"/>
            <a:ext cx="2770310" cy="1111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sl-SI" altLang="sl-SI" dirty="0">
                <a:latin typeface="Century Schoolbook" panose="02040604050505020304" pitchFamily="18" charset="0"/>
              </a:rPr>
              <a:t>Data </a:t>
            </a:r>
            <a:r>
              <a:rPr lang="sl-SI" altLang="sl-SI" dirty="0" err="1">
                <a:latin typeface="Century Schoolbook" panose="02040604050505020304" pitchFamily="18" charset="0"/>
              </a:rPr>
              <a:t>privacy</a:t>
            </a:r>
            <a:r>
              <a:rPr lang="sl-SI" altLang="sl-SI" dirty="0">
                <a:latin typeface="Century Schoolbook" panose="02040604050505020304" pitchFamily="18" charset="0"/>
              </a:rPr>
              <a:t> &amp; </a:t>
            </a:r>
            <a:r>
              <a:rPr lang="sl-SI" altLang="sl-SI" dirty="0" err="1">
                <a:latin typeface="Century Schoolbook" panose="02040604050505020304" pitchFamily="18" charset="0"/>
              </a:rPr>
              <a:t>quality</a:t>
            </a:r>
            <a:endParaRPr lang="sl-SI" altLang="sl-SI" dirty="0">
              <a:latin typeface="Century Schoolbook" panose="020406040505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sl-SI" altLang="sl-SI" dirty="0">
                <a:latin typeface="Century Schoolbook" panose="02040604050505020304" pitchFamily="18" charset="0"/>
              </a:rPr>
              <a:t>Model </a:t>
            </a:r>
            <a:r>
              <a:rPr lang="sl-SI" altLang="sl-SI" dirty="0" err="1">
                <a:latin typeface="Century Schoolbook" panose="02040604050505020304" pitchFamily="18" charset="0"/>
              </a:rPr>
              <a:t>interpretability</a:t>
            </a:r>
            <a:endParaRPr lang="sl-SI" altLang="sl-SI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135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344214" y="1221290"/>
            <a:ext cx="5490224" cy="633636"/>
          </a:xfrm>
        </p:spPr>
        <p:txBody>
          <a:bodyPr>
            <a:normAutofit fontScale="90000"/>
          </a:bodyPr>
          <a:lstStyle/>
          <a:p>
            <a:r>
              <a:rPr lang="sl-SI" dirty="0" err="1" smtClean="0">
                <a:latin typeface="Century Schoolbook" panose="02040604050505020304" pitchFamily="18" charset="0"/>
              </a:rPr>
              <a:t>What</a:t>
            </a:r>
            <a:r>
              <a:rPr lang="sl-SI" dirty="0" smtClean="0">
                <a:latin typeface="Century Schoolbook" panose="02040604050505020304" pitchFamily="18" charset="0"/>
              </a:rPr>
              <a:t> is </a:t>
            </a:r>
            <a:r>
              <a:rPr lang="sl-SI" dirty="0" err="1" smtClean="0">
                <a:latin typeface="Century Schoolbook" panose="02040604050505020304" pitchFamily="18" charset="0"/>
              </a:rPr>
              <a:t>next</a:t>
            </a:r>
            <a:r>
              <a:rPr lang="sl-SI" dirty="0" smtClean="0">
                <a:latin typeface="Century Schoolbook" panose="02040604050505020304" pitchFamily="18" charset="0"/>
              </a:rPr>
              <a:t>?</a:t>
            </a:r>
            <a:endParaRPr lang="sl-SI" dirty="0">
              <a:latin typeface="Century Schoolbook" panose="02040604050505020304" pitchFamily="18" charset="0"/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66868" y="2420344"/>
            <a:ext cx="5044916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sl-SI" altLang="sl-SI" dirty="0" err="1" smtClean="0">
                <a:latin typeface="Century Schoolbook" panose="02040604050505020304" pitchFamily="18" charset="0"/>
              </a:rPr>
              <a:t>Models</a:t>
            </a:r>
            <a:r>
              <a:rPr lang="sl-SI" altLang="sl-SI" dirty="0" smtClean="0">
                <a:latin typeface="Century Schoolbook" panose="02040604050505020304" pitchFamily="18" charset="0"/>
              </a:rPr>
              <a:t> </a:t>
            </a:r>
            <a:r>
              <a:rPr lang="sl-SI" altLang="sl-SI" dirty="0" err="1" smtClean="0">
                <a:latin typeface="Century Schoolbook" panose="02040604050505020304" pitchFamily="18" charset="0"/>
              </a:rPr>
              <a:t>research</a:t>
            </a:r>
            <a:r>
              <a:rPr lang="sl-SI" altLang="sl-SI" dirty="0" smtClean="0">
                <a:latin typeface="Century Schoolbook" panose="02040604050505020304" pitchFamily="18" charset="0"/>
              </a:rPr>
              <a:t> </a:t>
            </a:r>
            <a:r>
              <a:rPr lang="sl-SI" altLang="sl-SI" dirty="0" err="1" smtClean="0">
                <a:latin typeface="Century Schoolbook" panose="02040604050505020304" pitchFamily="18" charset="0"/>
              </a:rPr>
              <a:t>of</a:t>
            </a:r>
            <a:r>
              <a:rPr lang="sl-SI" altLang="sl-SI" dirty="0" smtClean="0">
                <a:latin typeface="Century Schoolbook" panose="02040604050505020304" pitchFamily="18" charset="0"/>
              </a:rPr>
              <a:t> </a:t>
            </a:r>
            <a:r>
              <a:rPr lang="sl-SI" altLang="sl-SI" dirty="0" err="1" smtClean="0">
                <a:latin typeface="Century Schoolbook" panose="02040604050505020304" pitchFamily="18" charset="0"/>
              </a:rPr>
              <a:t>acutal</a:t>
            </a:r>
            <a:r>
              <a:rPr lang="sl-SI" altLang="sl-SI" dirty="0" smtClean="0">
                <a:latin typeface="Century Schoolbook" panose="02040604050505020304" pitchFamily="18" charset="0"/>
              </a:rPr>
              <a:t> </a:t>
            </a:r>
            <a:r>
              <a:rPr lang="sl-SI" altLang="sl-SI" dirty="0" err="1" smtClean="0">
                <a:latin typeface="Century Schoolbook" panose="02040604050505020304" pitchFamily="18" charset="0"/>
              </a:rPr>
              <a:t>use</a:t>
            </a:r>
            <a:r>
              <a:rPr lang="sl-SI" altLang="sl-SI" dirty="0" smtClean="0">
                <a:latin typeface="Century Schoolbook" panose="02040604050505020304" pitchFamily="18" charset="0"/>
              </a:rPr>
              <a:t> </a:t>
            </a:r>
            <a:r>
              <a:rPr lang="sl-SI" altLang="sl-SI" dirty="0" err="1" smtClean="0">
                <a:latin typeface="Century Schoolbook" panose="02040604050505020304" pitchFamily="18" charset="0"/>
              </a:rPr>
              <a:t>cases</a:t>
            </a:r>
            <a:r>
              <a:rPr lang="sl-SI" altLang="sl-SI" dirty="0" smtClean="0">
                <a:latin typeface="Century Schoolbook" panose="02040604050505020304" pitchFamily="18" charset="0"/>
              </a:rPr>
              <a:t> in </a:t>
            </a:r>
            <a:r>
              <a:rPr lang="sl-SI" altLang="sl-SI" dirty="0" err="1" smtClean="0">
                <a:latin typeface="Century Schoolbook" panose="02040604050505020304" pitchFamily="18" charset="0"/>
              </a:rPr>
              <a:t>Banks</a:t>
            </a:r>
            <a:endParaRPr lang="sl-SI" altLang="sl-SI" dirty="0" smtClean="0">
              <a:latin typeface="Century Schoolbook" panose="02040604050505020304" pitchFamily="18" charset="0"/>
            </a:endParaRPr>
          </a:p>
          <a:p>
            <a:pPr marL="0" marR="0" lvl="0" indent="0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sl-SI" altLang="sl-SI" dirty="0" err="1" smtClean="0">
                <a:latin typeface="Century Schoolbook" panose="02040604050505020304" pitchFamily="18" charset="0"/>
              </a:rPr>
              <a:t>Creation</a:t>
            </a:r>
            <a:r>
              <a:rPr lang="sl-SI" altLang="sl-SI" dirty="0" smtClean="0">
                <a:latin typeface="Century Schoolbook" panose="02040604050505020304" pitchFamily="18" charset="0"/>
              </a:rPr>
              <a:t> </a:t>
            </a:r>
            <a:r>
              <a:rPr lang="sl-SI" altLang="sl-SI" dirty="0" err="1" smtClean="0">
                <a:latin typeface="Century Schoolbook" panose="02040604050505020304" pitchFamily="18" charset="0"/>
              </a:rPr>
              <a:t>of</a:t>
            </a:r>
            <a:r>
              <a:rPr lang="sl-SI" altLang="sl-SI" dirty="0" smtClean="0">
                <a:latin typeface="Century Schoolbook" panose="02040604050505020304" pitchFamily="18" charset="0"/>
              </a:rPr>
              <a:t> a </a:t>
            </a:r>
            <a:r>
              <a:rPr lang="sl-SI" altLang="sl-SI" dirty="0" err="1" smtClean="0">
                <a:latin typeface="Century Schoolbook" panose="02040604050505020304" pitchFamily="18" charset="0"/>
              </a:rPr>
              <a:t>Predictiove</a:t>
            </a:r>
            <a:r>
              <a:rPr lang="sl-SI" altLang="sl-SI" dirty="0" smtClean="0">
                <a:latin typeface="Century Schoolbook" panose="02040604050505020304" pitchFamily="18" charset="0"/>
              </a:rPr>
              <a:t> model </a:t>
            </a:r>
            <a:r>
              <a:rPr lang="sl-SI" altLang="sl-SI" dirty="0" err="1" smtClean="0">
                <a:latin typeface="Century Schoolbook" panose="02040604050505020304" pitchFamily="18" charset="0"/>
              </a:rPr>
              <a:t>for</a:t>
            </a:r>
            <a:r>
              <a:rPr lang="sl-SI" altLang="sl-SI" dirty="0" smtClean="0">
                <a:latin typeface="Century Schoolbook" panose="02040604050505020304" pitchFamily="18" charset="0"/>
              </a:rPr>
              <a:t> personal </a:t>
            </a:r>
            <a:r>
              <a:rPr lang="sl-SI" altLang="sl-SI" dirty="0" err="1" smtClean="0">
                <a:latin typeface="Century Schoolbook" panose="02040604050505020304" pitchFamily="18" charset="0"/>
              </a:rPr>
              <a:t>loan</a:t>
            </a:r>
            <a:r>
              <a:rPr lang="sl-SI" altLang="sl-SI" dirty="0" smtClean="0">
                <a:latin typeface="Century Schoolbook" panose="02040604050505020304" pitchFamily="18" charset="0"/>
              </a:rPr>
              <a:t> </a:t>
            </a:r>
            <a:r>
              <a:rPr lang="sl-SI" altLang="sl-SI" dirty="0" err="1" smtClean="0">
                <a:latin typeface="Century Schoolbook" panose="02040604050505020304" pitchFamily="18" charset="0"/>
              </a:rPr>
              <a:t>aacqusition</a:t>
            </a:r>
            <a:endParaRPr lang="sl-SI" altLang="sl-SI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427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344214" y="1229999"/>
            <a:ext cx="5490224" cy="633636"/>
          </a:xfrm>
        </p:spPr>
        <p:txBody>
          <a:bodyPr>
            <a:normAutofit fontScale="90000"/>
          </a:bodyPr>
          <a:lstStyle/>
          <a:p>
            <a:r>
              <a:rPr lang="sl-SI" dirty="0" err="1" smtClean="0">
                <a:latin typeface="Century Schoolbook" panose="02040604050505020304" pitchFamily="18" charset="0"/>
              </a:rPr>
              <a:t>Motivation</a:t>
            </a:r>
            <a:endParaRPr lang="sl-SI" dirty="0">
              <a:latin typeface="Century Schoolbook" panose="02040604050505020304" pitchFamily="18" charset="0"/>
            </a:endParaRP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3344215" y="2708366"/>
            <a:ext cx="5490223" cy="2391627"/>
          </a:xfrm>
        </p:spPr>
        <p:txBody>
          <a:bodyPr/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dirty="0" err="1" smtClean="0">
                <a:latin typeface="Century Schoolbook" panose="02040604050505020304" pitchFamily="18" charset="0"/>
              </a:rPr>
              <a:t>Understaning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customer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behaviour</a:t>
            </a:r>
            <a:r>
              <a:rPr lang="sl-SI" dirty="0" smtClean="0">
                <a:latin typeface="Century Schoolbook" panose="02040604050505020304" pitchFamily="18" charset="0"/>
              </a:rPr>
              <a:t> in </a:t>
            </a:r>
            <a:r>
              <a:rPr lang="sl-SI" dirty="0" err="1" smtClean="0">
                <a:latin typeface="Century Schoolbook" panose="02040604050505020304" pitchFamily="18" charset="0"/>
              </a:rPr>
              <a:t>banking</a:t>
            </a:r>
            <a:endParaRPr lang="sl-SI" dirty="0" smtClean="0">
              <a:latin typeface="Century Schoolbook" panose="02040604050505020304" pitchFamily="18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dirty="0" err="1" smtClean="0">
                <a:latin typeface="Century Schoolbook" panose="02040604050505020304" pitchFamily="18" charset="0"/>
              </a:rPr>
              <a:t>Example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of</a:t>
            </a:r>
            <a:r>
              <a:rPr lang="sl-SI" dirty="0" smtClean="0">
                <a:latin typeface="Century Schoolbook" panose="02040604050505020304" pitchFamily="18" charset="0"/>
              </a:rPr>
              <a:t> not </a:t>
            </a:r>
            <a:r>
              <a:rPr lang="sl-SI" dirty="0" err="1" smtClean="0">
                <a:latin typeface="Century Schoolbook" panose="02040604050505020304" pitchFamily="18" charset="0"/>
              </a:rPr>
              <a:t>knowing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their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customer</a:t>
            </a:r>
            <a:r>
              <a:rPr lang="sl-SI" dirty="0" smtClean="0">
                <a:latin typeface="Century Schoolbook" panose="02040604050505020304" pitchFamily="18" charset="0"/>
              </a:rPr>
              <a:t> base:</a:t>
            </a:r>
          </a:p>
          <a:p>
            <a:pPr>
              <a:buClr>
                <a:schemeClr val="bg1"/>
              </a:buClr>
            </a:pPr>
            <a:r>
              <a:rPr lang="sl-SI" sz="1400" dirty="0" err="1" smtClean="0">
                <a:latin typeface="Century Schoolbook" panose="02040604050505020304" pitchFamily="18" charset="0"/>
              </a:rPr>
              <a:t>Elderly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and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and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digital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transactions</a:t>
            </a:r>
            <a:endParaRPr lang="sl-SI" sz="1400" dirty="0" smtClean="0">
              <a:latin typeface="Century Schoolbook" panose="02040604050505020304" pitchFamily="18" charset="0"/>
            </a:endParaRPr>
          </a:p>
          <a:p>
            <a:pPr>
              <a:buClr>
                <a:schemeClr val="bg1"/>
              </a:buClr>
            </a:pPr>
            <a:r>
              <a:rPr lang="sl-SI" sz="1400" dirty="0" err="1" smtClean="0">
                <a:latin typeface="Century Schoolbook" panose="02040604050505020304" pitchFamily="18" charset="0"/>
              </a:rPr>
              <a:t>Loan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offers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for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customers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with</a:t>
            </a:r>
            <a:r>
              <a:rPr lang="sl-SI" sz="1400" dirty="0" smtClean="0">
                <a:latin typeface="Century Schoolbook" panose="02040604050505020304" pitchFamily="18" charset="0"/>
              </a:rPr>
              <a:t> a fair </a:t>
            </a:r>
            <a:r>
              <a:rPr lang="sl-SI" sz="1400" dirty="0" err="1" smtClean="0">
                <a:latin typeface="Century Schoolbook" panose="02040604050505020304" pitchFamily="18" charset="0"/>
              </a:rPr>
              <a:t>amount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of</a:t>
            </a:r>
            <a:r>
              <a:rPr lang="sl-SI" sz="1400" dirty="0" smtClean="0">
                <a:latin typeface="Century Schoolbook" panose="02040604050505020304" pitchFamily="18" charset="0"/>
              </a:rPr>
              <a:t> </a:t>
            </a:r>
            <a:r>
              <a:rPr lang="sl-SI" sz="1400" dirty="0" err="1" smtClean="0">
                <a:latin typeface="Century Schoolbook" panose="02040604050505020304" pitchFamily="18" charset="0"/>
              </a:rPr>
              <a:t>savings</a:t>
            </a:r>
            <a:endParaRPr lang="sl-SI" sz="1400" dirty="0" smtClean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368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579348" y="2292445"/>
            <a:ext cx="5490224" cy="1689390"/>
          </a:xfrm>
        </p:spPr>
        <p:txBody>
          <a:bodyPr/>
          <a:lstStyle/>
          <a:p>
            <a:endParaRPr lang="sl-SI" dirty="0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3579347" y="4064566"/>
            <a:ext cx="5490223" cy="1383770"/>
          </a:xfrm>
        </p:spPr>
        <p:txBody>
          <a:bodyPr/>
          <a:lstStyle/>
          <a:p>
            <a:endParaRPr lang="sl-SI" dirty="0"/>
          </a:p>
        </p:txBody>
      </p:sp>
      <p:sp>
        <p:nvSpPr>
          <p:cNvPr id="4" name="AutoShape 4" descr="https://miro.medium.com/v2/resize:fit:1400/format:webp/1*xqI_jEE9QHnEDh82MFXQSQ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5" name="AutoShape 6" descr="https://miro.medium.com/v2/resize:fit:1400/format:webp/1*xqI_jEE9QHnEDh82MFXQSQ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7" t="52000" r="50665" b="7777"/>
          <a:stretch/>
        </p:blipFill>
        <p:spPr>
          <a:xfrm>
            <a:off x="847907" y="1022487"/>
            <a:ext cx="5192562" cy="5012553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87" t="9524" r="50000" b="50603"/>
          <a:stretch/>
        </p:blipFill>
        <p:spPr>
          <a:xfrm>
            <a:off x="6040469" y="1022487"/>
            <a:ext cx="5331827" cy="5012553"/>
          </a:xfrm>
          <a:prstGeom prst="rect">
            <a:avLst/>
          </a:prstGeom>
        </p:spPr>
      </p:pic>
      <p:sp>
        <p:nvSpPr>
          <p:cNvPr id="11" name="Označba mesta besedila 2"/>
          <p:cNvSpPr txBox="1">
            <a:spLocks/>
          </p:cNvSpPr>
          <p:nvPr/>
        </p:nvSpPr>
        <p:spPr>
          <a:xfrm>
            <a:off x="4574097" y="6177607"/>
            <a:ext cx="3500722" cy="301570"/>
          </a:xfrm>
          <a:prstGeom prst="rect">
            <a:avLst/>
          </a:prstGeom>
        </p:spPr>
        <p:txBody>
          <a:bodyPr vert="horz" lIns="91440" tIns="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rgbClr val="FFFEFF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10000"/>
              <a:buFont typeface="Wingdings" panose="05000000000000000000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sz="1000" dirty="0" err="1" smtClean="0">
                <a:solidFill>
                  <a:schemeClr val="tx1"/>
                </a:solidFill>
                <a:latin typeface="Century Schoolbook" panose="02040604050505020304" pitchFamily="18" charset="0"/>
              </a:rPr>
              <a:t>Source</a:t>
            </a:r>
            <a:r>
              <a:rPr lang="sl-SI" sz="1000" dirty="0" smtClean="0">
                <a:solidFill>
                  <a:schemeClr val="tx1"/>
                </a:solidFill>
                <a:latin typeface="Century Schoolbook" panose="02040604050505020304" pitchFamily="18" charset="0"/>
              </a:rPr>
              <a:t>: </a:t>
            </a:r>
            <a:r>
              <a:rPr lang="sl-SI" sz="1000" dirty="0" err="1" smtClean="0">
                <a:solidFill>
                  <a:schemeClr val="tx1"/>
                </a:solidFill>
                <a:latin typeface="Century Schoolbook" panose="02040604050505020304" pitchFamily="18" charset="0"/>
              </a:rPr>
              <a:t>Medium</a:t>
            </a:r>
            <a:endParaRPr lang="sl-SI" sz="1000" dirty="0">
              <a:solidFill>
                <a:schemeClr val="tx1"/>
              </a:solidFill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09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344214" y="1221290"/>
            <a:ext cx="5490224" cy="633636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latin typeface="Century Schoolbook" panose="02040604050505020304" pitchFamily="18" charset="0"/>
              </a:rPr>
              <a:t>Problem </a:t>
            </a:r>
            <a:r>
              <a:rPr lang="sl-SI" dirty="0" err="1" smtClean="0">
                <a:latin typeface="Century Schoolbook" panose="02040604050505020304" pitchFamily="18" charset="0"/>
              </a:rPr>
              <a:t>statement</a:t>
            </a:r>
            <a:endParaRPr lang="sl-SI" dirty="0">
              <a:latin typeface="Century Schoolbook" panose="02040604050505020304" pitchFamily="18" charset="0"/>
            </a:endParaRP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3344215" y="2838994"/>
            <a:ext cx="5490223" cy="2391627"/>
          </a:xfrm>
        </p:spPr>
        <p:txBody>
          <a:bodyPr/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dirty="0" err="1" smtClean="0">
                <a:latin typeface="Century Schoolbook" panose="02040604050505020304" pitchFamily="18" charset="0"/>
              </a:rPr>
              <a:t>Banks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struggle</a:t>
            </a:r>
            <a:r>
              <a:rPr lang="sl-SI" dirty="0" smtClean="0">
                <a:latin typeface="Century Schoolbook" panose="02040604050505020304" pitchFamily="18" charset="0"/>
              </a:rPr>
              <a:t> to know </a:t>
            </a:r>
            <a:r>
              <a:rPr lang="sl-SI" dirty="0" err="1" smtClean="0">
                <a:latin typeface="Century Schoolbook" panose="02040604050505020304" pitchFamily="18" charset="0"/>
              </a:rPr>
              <a:t>which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customers</a:t>
            </a:r>
            <a:r>
              <a:rPr lang="sl-SI" dirty="0" smtClean="0">
                <a:latin typeface="Century Schoolbook" panose="02040604050505020304" pitchFamily="18" charset="0"/>
              </a:rPr>
              <a:t> to </a:t>
            </a:r>
            <a:r>
              <a:rPr lang="sl-SI" dirty="0" err="1" smtClean="0">
                <a:latin typeface="Century Schoolbook" panose="02040604050505020304" pitchFamily="18" charset="0"/>
              </a:rPr>
              <a:t>target</a:t>
            </a:r>
            <a:endParaRPr lang="sl-SI" dirty="0" smtClean="0">
              <a:latin typeface="Century Schoolbook" panose="02040604050505020304" pitchFamily="18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dirty="0" err="1" smtClean="0">
                <a:latin typeface="Century Schoolbook" panose="02040604050505020304" pitchFamily="18" charset="0"/>
              </a:rPr>
              <a:t>Inefficient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resource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allocation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without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behaviour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insight</a:t>
            </a:r>
            <a:endParaRPr lang="sl-SI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2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344214" y="1221290"/>
            <a:ext cx="5490224" cy="633636"/>
          </a:xfrm>
        </p:spPr>
        <p:txBody>
          <a:bodyPr>
            <a:normAutofit fontScale="90000"/>
          </a:bodyPr>
          <a:lstStyle/>
          <a:p>
            <a:r>
              <a:rPr lang="sl-SI" dirty="0" err="1" smtClean="0">
                <a:latin typeface="Century Schoolbook" panose="02040604050505020304" pitchFamily="18" charset="0"/>
              </a:rPr>
              <a:t>Goal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of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research</a:t>
            </a:r>
            <a:endParaRPr lang="sl-SI" dirty="0">
              <a:latin typeface="Century Schoolbook" panose="02040604050505020304" pitchFamily="18" charset="0"/>
            </a:endParaRP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3344215" y="2838994"/>
            <a:ext cx="5490223" cy="2391627"/>
          </a:xfrm>
        </p:spPr>
        <p:txBody>
          <a:bodyPr/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dirty="0" err="1" smtClean="0">
                <a:latin typeface="Century Schoolbook" panose="02040604050505020304" pitchFamily="18" charset="0"/>
              </a:rPr>
              <a:t>Understand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behavioural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patterns</a:t>
            </a:r>
            <a:endParaRPr lang="sl-SI" dirty="0" smtClean="0">
              <a:latin typeface="Century Schoolbook" panose="02040604050505020304" pitchFamily="18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dirty="0" err="1">
                <a:latin typeface="Century Schoolbook" panose="02040604050505020304" pitchFamily="18" charset="0"/>
              </a:rPr>
              <a:t>Identify</a:t>
            </a:r>
            <a:r>
              <a:rPr lang="sl-SI" dirty="0">
                <a:latin typeface="Century Schoolbook" panose="02040604050505020304" pitchFamily="18" charset="0"/>
              </a:rPr>
              <a:t> </a:t>
            </a:r>
            <a:r>
              <a:rPr lang="sl-SI" dirty="0" err="1">
                <a:latin typeface="Century Schoolbook" panose="02040604050505020304" pitchFamily="18" charset="0"/>
              </a:rPr>
              <a:t>relevant</a:t>
            </a:r>
            <a:r>
              <a:rPr lang="sl-SI" dirty="0">
                <a:latin typeface="Century Schoolbook" panose="02040604050505020304" pitchFamily="18" charset="0"/>
              </a:rPr>
              <a:t> </a:t>
            </a:r>
            <a:r>
              <a:rPr lang="sl-SI" dirty="0" err="1">
                <a:latin typeface="Century Schoolbook" panose="02040604050505020304" pitchFamily="18" charset="0"/>
              </a:rPr>
              <a:t>techniques</a:t>
            </a:r>
            <a:r>
              <a:rPr lang="sl-SI" dirty="0">
                <a:latin typeface="Century Schoolbook" panose="02040604050505020304" pitchFamily="18" charset="0"/>
              </a:rPr>
              <a:t> in data </a:t>
            </a:r>
            <a:r>
              <a:rPr lang="sl-SI" dirty="0" err="1">
                <a:latin typeface="Century Schoolbook" panose="02040604050505020304" pitchFamily="18" charset="0"/>
              </a:rPr>
              <a:t>analytics</a:t>
            </a:r>
            <a:endParaRPr lang="sl-SI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4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>
                <a:latin typeface="Century Schoolbook" panose="02040604050505020304" pitchFamily="18" charset="0"/>
              </a:rPr>
              <a:t>Customer</a:t>
            </a:r>
            <a:r>
              <a:rPr lang="sl-SI" dirty="0">
                <a:latin typeface="Century Schoolbook" panose="02040604050505020304" pitchFamily="18" charset="0"/>
              </a:rPr>
              <a:t> </a:t>
            </a:r>
            <a:r>
              <a:rPr lang="sl-SI" dirty="0" err="1">
                <a:latin typeface="Century Schoolbook" panose="02040604050505020304" pitchFamily="18" charset="0"/>
              </a:rPr>
              <a:t>Behavior</a:t>
            </a:r>
            <a:r>
              <a:rPr lang="sl-SI" dirty="0">
                <a:latin typeface="Century Schoolbook" panose="02040604050505020304" pitchFamily="18" charset="0"/>
              </a:rPr>
              <a:t> in </a:t>
            </a:r>
            <a:r>
              <a:rPr lang="sl-SI" dirty="0" err="1">
                <a:latin typeface="Century Schoolbook" panose="02040604050505020304" pitchFamily="18" charset="0"/>
              </a:rPr>
              <a:t>Banking</a:t>
            </a:r>
            <a:endParaRPr lang="sl-SI" dirty="0">
              <a:latin typeface="Century Schoolbook" panose="02040604050505020304" pitchFamily="18" charset="0"/>
            </a:endParaRPr>
          </a:p>
        </p:txBody>
      </p:sp>
      <p:sp>
        <p:nvSpPr>
          <p:cNvPr id="4" name="AutoShape 2" descr="https://cdn.prod.website-files.com/66dffa95f947b62fb545cc4d/66e9152a86d4df84b1722f80_66e914be0f13cbc2603cf2b8_Understanding%2520Customer%2520Behavior%2520through%2520Data%2520Analysis%2520in%2520Banks%2520(3)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6" name="AutoShape 4" descr="Amount of Data Created Daily (2025)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10" name="Naslov 1"/>
          <p:cNvSpPr txBox="1">
            <a:spLocks/>
          </p:cNvSpPr>
          <p:nvPr/>
        </p:nvSpPr>
        <p:spPr>
          <a:xfrm>
            <a:off x="5011754" y="1082827"/>
            <a:ext cx="6707110" cy="754681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 fontScale="55000" lnSpcReduction="2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l-SI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Customer</a:t>
            </a:r>
            <a:r>
              <a:rPr lang="sl-SI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analytics</a:t>
            </a:r>
            <a:r>
              <a:rPr lang="sl-SI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 in </a:t>
            </a:r>
            <a:r>
              <a:rPr lang="sl-SI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Banking</a:t>
            </a:r>
            <a:r>
              <a:rPr lang="sl-SI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and</a:t>
            </a:r>
            <a:r>
              <a:rPr lang="sl-SI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Financial</a:t>
            </a:r>
            <a:r>
              <a:rPr lang="sl-SI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Sector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 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Century Schoolbook" panose="02040604050505020304" pitchFamily="18" charset="0"/>
              <a:hlinkClick r:id="rId2"/>
            </a:endParaRPr>
          </a:p>
        </p:txBody>
      </p:sp>
      <p:sp>
        <p:nvSpPr>
          <p:cNvPr id="11" name="Naslov 1"/>
          <p:cNvSpPr txBox="1">
            <a:spLocks/>
          </p:cNvSpPr>
          <p:nvPr/>
        </p:nvSpPr>
        <p:spPr>
          <a:xfrm>
            <a:off x="4364485" y="5292657"/>
            <a:ext cx="7725682" cy="124074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l-SI" sz="1400" dirty="0" err="1" smtClean="0">
                <a:solidFill>
                  <a:schemeClr val="bg1">
                    <a:lumMod val="75000"/>
                  </a:schemeClr>
                </a:solidFill>
                <a:latin typeface="Century Schoolbook" panose="02040604050505020304" pitchFamily="18" charset="0"/>
              </a:rPr>
              <a:t>Source</a:t>
            </a:r>
            <a:r>
              <a:rPr lang="sl-SI" sz="1400" dirty="0">
                <a:solidFill>
                  <a:schemeClr val="bg1">
                    <a:lumMod val="75000"/>
                  </a:schemeClr>
                </a:solidFill>
                <a:latin typeface="Century Schoolbook" panose="02040604050505020304" pitchFamily="18" charset="0"/>
              </a:rPr>
              <a:t>:  https://www.datatobiz.com/blog/customer-analytics-in-banking/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Century Schoolbook" panose="02040604050505020304" pitchFamily="18" charset="0"/>
              <a:hlinkClick r:id="rId2"/>
            </a:endParaRPr>
          </a:p>
        </p:txBody>
      </p:sp>
      <p:pic>
        <p:nvPicPr>
          <p:cNvPr id="4098" name="Picture 2" descr="Customer Analytics in Banking: Understand Your Customer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44" t="32132" r="7667" b="16717"/>
          <a:stretch/>
        </p:blipFill>
        <p:spPr bwMode="auto">
          <a:xfrm>
            <a:off x="4735788" y="1837508"/>
            <a:ext cx="6983076" cy="31727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216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344214" y="1221290"/>
            <a:ext cx="5490224" cy="633636"/>
          </a:xfrm>
        </p:spPr>
        <p:txBody>
          <a:bodyPr>
            <a:normAutofit fontScale="90000"/>
          </a:bodyPr>
          <a:lstStyle/>
          <a:p>
            <a:r>
              <a:rPr lang="sl-SI" dirty="0" smtClean="0">
                <a:latin typeface="Century Schoolbook" panose="02040604050505020304" pitchFamily="18" charset="0"/>
              </a:rPr>
              <a:t>Data </a:t>
            </a:r>
            <a:r>
              <a:rPr lang="sl-SI" dirty="0" err="1" smtClean="0">
                <a:latin typeface="Century Schoolbook" panose="02040604050505020304" pitchFamily="18" charset="0"/>
              </a:rPr>
              <a:t>analytics</a:t>
            </a:r>
            <a:endParaRPr lang="sl-SI" dirty="0">
              <a:latin typeface="Century Schoolbook" panose="02040604050505020304" pitchFamily="18" charset="0"/>
            </a:endParaRPr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3381021" y="2116183"/>
            <a:ext cx="5416609" cy="3108960"/>
          </a:xfrm>
        </p:spPr>
        <p:txBody>
          <a:bodyPr>
            <a:normAutofit/>
          </a:bodyPr>
          <a:lstStyle/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>
                <a:latin typeface="Century Schoolbook" panose="02040604050505020304" pitchFamily="18" charset="0"/>
              </a:rPr>
              <a:t>the process of </a:t>
            </a:r>
            <a:r>
              <a:rPr lang="en-US" b="1" dirty="0">
                <a:latin typeface="Century Schoolbook" panose="02040604050505020304" pitchFamily="18" charset="0"/>
              </a:rPr>
              <a:t>collecting, transforming, and organizing data</a:t>
            </a:r>
            <a:r>
              <a:rPr lang="en-US" dirty="0">
                <a:latin typeface="Century Schoolbook" panose="02040604050505020304" pitchFamily="18" charset="0"/>
              </a:rPr>
              <a:t> in order to draw conclusions, make predictions, and drive informed decision making</a:t>
            </a:r>
            <a:r>
              <a:rPr lang="sl-SI" dirty="0">
                <a:latin typeface="Century Schoolbook" panose="02040604050505020304" pitchFamily="18" charset="0"/>
              </a:rPr>
              <a:t> 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dirty="0" err="1" smtClean="0">
                <a:latin typeface="Century Schoolbook" panose="02040604050505020304" pitchFamily="18" charset="0"/>
              </a:rPr>
              <a:t>Machine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learning</a:t>
            </a:r>
            <a:r>
              <a:rPr lang="sl-SI" dirty="0" smtClean="0">
                <a:latin typeface="Century Schoolbook" panose="02040604050505020304" pitchFamily="18" charset="0"/>
              </a:rPr>
              <a:t> </a:t>
            </a:r>
            <a:r>
              <a:rPr lang="sl-SI" dirty="0" err="1" smtClean="0">
                <a:latin typeface="Century Schoolbook" panose="02040604050505020304" pitchFamily="18" charset="0"/>
              </a:rPr>
              <a:t>methods</a:t>
            </a:r>
            <a:r>
              <a:rPr lang="sl-SI" dirty="0" smtClean="0">
                <a:latin typeface="Century Schoolbook" panose="02040604050505020304" pitchFamily="18" charset="0"/>
              </a:rPr>
              <a:t>:</a:t>
            </a: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sz="1400" dirty="0" err="1" smtClean="0">
                <a:latin typeface="Century Schoolbook" panose="02040604050505020304" pitchFamily="18" charset="0"/>
              </a:rPr>
              <a:t>Supervised</a:t>
            </a:r>
            <a:endParaRPr lang="sl-SI" sz="1400" dirty="0" smtClean="0">
              <a:latin typeface="Century Schoolbook" panose="02040604050505020304" pitchFamily="18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sz="1400" dirty="0" err="1" smtClean="0">
                <a:latin typeface="Century Schoolbook" panose="02040604050505020304" pitchFamily="18" charset="0"/>
              </a:rPr>
              <a:t>Unsupervised</a:t>
            </a:r>
            <a:endParaRPr lang="sl-SI" sz="1400" dirty="0" smtClean="0">
              <a:latin typeface="Century Schoolbook" panose="02040604050505020304" pitchFamily="18" charset="0"/>
            </a:endParaRPr>
          </a:p>
          <a:p>
            <a:pPr marL="285750" indent="-28575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sl-SI" sz="1400" dirty="0" err="1" smtClean="0">
                <a:latin typeface="Century Schoolbook" panose="02040604050505020304" pitchFamily="18" charset="0"/>
              </a:rPr>
              <a:t>Semi-superwised</a:t>
            </a:r>
            <a:endParaRPr lang="sl-SI" sz="1400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590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>
                <a:latin typeface="Century Schoolbook" panose="02040604050505020304" pitchFamily="18" charset="0"/>
              </a:rPr>
              <a:t>Data </a:t>
            </a:r>
            <a:r>
              <a:rPr lang="sl-SI" dirty="0" err="1" smtClean="0">
                <a:latin typeface="Century Schoolbook" panose="02040604050505020304" pitchFamily="18" charset="0"/>
              </a:rPr>
              <a:t>analytics</a:t>
            </a:r>
            <a:endParaRPr lang="sl-SI" dirty="0">
              <a:latin typeface="Century Schoolbook" panose="02040604050505020304" pitchFamily="18" charset="0"/>
            </a:endParaRPr>
          </a:p>
        </p:txBody>
      </p:sp>
      <p:sp>
        <p:nvSpPr>
          <p:cNvPr id="4" name="AutoShape 2" descr="https://cdn.prod.website-files.com/66dffa95f947b62fb545cc4d/66e9152a86d4df84b1722f80_66e914be0f13cbc2603cf2b8_Understanding%2520Customer%2520Behavior%2520through%2520Data%2520Analysis%2520in%2520Banks%2520(3)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6" name="AutoShape 4" descr="Amount of Data Created Daily (2025)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3078" name="Picture 6" descr="Data volume growth by year in zettabytes | Download Scientific Diagra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6284" y="1906508"/>
            <a:ext cx="7258050" cy="3343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Naslov 1"/>
          <p:cNvSpPr txBox="1">
            <a:spLocks/>
          </p:cNvSpPr>
          <p:nvPr/>
        </p:nvSpPr>
        <p:spPr>
          <a:xfrm>
            <a:off x="5011754" y="1082827"/>
            <a:ext cx="6707110" cy="754681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 fontScale="70000" lnSpcReduction="20000"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entury Schoolbook" panose="02040604050505020304" pitchFamily="18" charset="0"/>
              </a:rPr>
              <a:t>Data volume growth by year in zettabytes 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Century Schoolbook" panose="02040604050505020304" pitchFamily="18" charset="0"/>
              <a:hlinkClick r:id="rId3"/>
            </a:endParaRPr>
          </a:p>
        </p:txBody>
      </p:sp>
      <p:sp>
        <p:nvSpPr>
          <p:cNvPr id="11" name="Naslov 1"/>
          <p:cNvSpPr txBox="1">
            <a:spLocks/>
          </p:cNvSpPr>
          <p:nvPr/>
        </p:nvSpPr>
        <p:spPr>
          <a:xfrm>
            <a:off x="4187644" y="5318783"/>
            <a:ext cx="7725682" cy="124074"/>
          </a:xfrm>
          <a:prstGeom prst="rect">
            <a:avLst/>
          </a:prstGeom>
        </p:spPr>
        <p:txBody>
          <a:bodyPr vert="horz" lIns="228600" tIns="228600" rIns="228600" bIns="228600" rtlCol="0" anchor="ctr">
            <a:noAutofit/>
          </a:bodyPr>
          <a:lstStyle>
            <a:lvl1pPr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000" b="0" i="0" kern="1200" cap="none" spc="-150">
                <a:solidFill>
                  <a:srgbClr val="FFFE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sl-SI" sz="1400" dirty="0" err="1" smtClean="0">
                <a:solidFill>
                  <a:schemeClr val="bg1">
                    <a:lumMod val="75000"/>
                  </a:schemeClr>
                </a:solidFill>
                <a:latin typeface="Century Schoolbook" panose="02040604050505020304" pitchFamily="18" charset="0"/>
              </a:rPr>
              <a:t>Source</a:t>
            </a:r>
            <a:r>
              <a:rPr lang="sl-SI" sz="1400" dirty="0">
                <a:solidFill>
                  <a:schemeClr val="bg1">
                    <a:lumMod val="75000"/>
                  </a:schemeClr>
                </a:solidFill>
                <a:latin typeface="Century Schoolbook" panose="02040604050505020304" pitchFamily="18" charset="0"/>
              </a:rPr>
              <a:t>:  https://www.researchgate.net/figure/Data-volume-growth-by-year-in-zettabytes_fig2_313400371</a:t>
            </a:r>
            <a:endParaRPr lang="en-US" sz="1400" dirty="0">
              <a:solidFill>
                <a:schemeClr val="bg1">
                  <a:lumMod val="75000"/>
                </a:schemeClr>
              </a:solidFill>
              <a:latin typeface="Century Schoolbook" panose="02040604050505020304" pitchFamily="18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398766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>
                <a:latin typeface="Century Schoolbook" panose="02040604050505020304" pitchFamily="18" charset="0"/>
              </a:rPr>
              <a:t>Customer</a:t>
            </a:r>
            <a:r>
              <a:rPr lang="sl-SI" dirty="0">
                <a:latin typeface="Century Schoolbook" panose="02040604050505020304" pitchFamily="18" charset="0"/>
              </a:rPr>
              <a:t> </a:t>
            </a:r>
            <a:r>
              <a:rPr lang="sl-SI" dirty="0" err="1">
                <a:latin typeface="Century Schoolbook" panose="02040604050505020304" pitchFamily="18" charset="0"/>
              </a:rPr>
              <a:t>Behavior</a:t>
            </a:r>
            <a:r>
              <a:rPr lang="sl-SI" dirty="0">
                <a:latin typeface="Century Schoolbook" panose="02040604050505020304" pitchFamily="18" charset="0"/>
              </a:rPr>
              <a:t> in </a:t>
            </a:r>
            <a:r>
              <a:rPr lang="sl-SI" dirty="0" err="1">
                <a:latin typeface="Century Schoolbook" panose="02040604050505020304" pitchFamily="18" charset="0"/>
              </a:rPr>
              <a:t>Banking</a:t>
            </a:r>
            <a:endParaRPr lang="sl-SI" dirty="0">
              <a:latin typeface="Century Schoolbook" panose="02040604050505020304" pitchFamily="18" charset="0"/>
            </a:endParaRPr>
          </a:p>
        </p:txBody>
      </p:sp>
      <p:pic>
        <p:nvPicPr>
          <p:cNvPr id="5" name="Označba mesta vsebine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546" y="1538754"/>
            <a:ext cx="6281738" cy="3533477"/>
          </a:xfrm>
        </p:spPr>
      </p:pic>
      <p:sp>
        <p:nvSpPr>
          <p:cNvPr id="4" name="AutoShape 2" descr="https://cdn.prod.website-files.com/66dffa95f947b62fb545cc4d/66e9152a86d4df84b1722f80_66e914be0f13cbc2603cf2b8_Understanding%2520Customer%2520Behavior%2520through%2520Data%2520Analysis%2520in%2520Banks%2520(3)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534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tlas">
  <a:themeElements>
    <a:clrScheme name="Modro-zelena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97</TotalTime>
  <Words>172</Words>
  <Application>Microsoft Office PowerPoint</Application>
  <PresentationFormat>Širokozaslonsko</PresentationFormat>
  <Paragraphs>37</Paragraphs>
  <Slides>11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7" baseType="lpstr">
      <vt:lpstr>Arial</vt:lpstr>
      <vt:lpstr>Calibri Light</vt:lpstr>
      <vt:lpstr>Century Schoolbook</vt:lpstr>
      <vt:lpstr>Rockwell</vt:lpstr>
      <vt:lpstr>Wingdings</vt:lpstr>
      <vt:lpstr>Atlas</vt:lpstr>
      <vt:lpstr>Understanding Customer Behavior Through Data Analytics in the Banking Sector</vt:lpstr>
      <vt:lpstr>Motivation</vt:lpstr>
      <vt:lpstr>PowerPointova predstavitev</vt:lpstr>
      <vt:lpstr>Problem statement</vt:lpstr>
      <vt:lpstr>Goal of research</vt:lpstr>
      <vt:lpstr>Customer Behavior in Banking</vt:lpstr>
      <vt:lpstr>Data analytics</vt:lpstr>
      <vt:lpstr>Data analytics</vt:lpstr>
      <vt:lpstr>Customer Behavior in Banking</vt:lpstr>
      <vt:lpstr>Challenges</vt:lpstr>
      <vt:lpstr>What is next?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Customer Behavior Through Data Analytics in the Banking Sector</dc:title>
  <dc:creator>Pika Povh</dc:creator>
  <cp:lastModifiedBy>Pika Povh</cp:lastModifiedBy>
  <cp:revision>7</cp:revision>
  <dcterms:created xsi:type="dcterms:W3CDTF">2025-04-07T07:51:08Z</dcterms:created>
  <dcterms:modified xsi:type="dcterms:W3CDTF">2025-04-07T09:28:47Z</dcterms:modified>
</cp:coreProperties>
</file>