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6" r:id="rId5"/>
    <p:sldId id="259" r:id="rId6"/>
    <p:sldId id="280" r:id="rId7"/>
    <p:sldId id="287" r:id="rId8"/>
    <p:sldId id="268" r:id="rId9"/>
    <p:sldId id="288" r:id="rId10"/>
    <p:sldId id="270" r:id="rId11"/>
    <p:sldId id="271" r:id="rId12"/>
    <p:sldId id="274" r:id="rId13"/>
    <p:sldId id="286" r:id="rId14"/>
    <p:sldId id="267" r:id="rId15"/>
    <p:sldId id="272" r:id="rId16"/>
    <p:sldId id="264" r:id="rId17"/>
    <p:sldId id="262" r:id="rId18"/>
    <p:sldId id="281" r:id="rId19"/>
    <p:sldId id="282" r:id="rId20"/>
    <p:sldId id="283" r:id="rId21"/>
    <p:sldId id="284" r:id="rId22"/>
    <p:sldId id="278" r:id="rId23"/>
    <p:sldId id="275" r:id="rId24"/>
    <p:sldId id="265" r:id="rId25"/>
    <p:sldId id="285" r:id="rId26"/>
    <p:sldId id="276" r:id="rId27"/>
    <p:sldId id="260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vetel slo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7C-44A8-434D-BDA2-96404620A902}" type="datetimeFigureOut">
              <a:rPr lang="sl-SI" smtClean="0"/>
              <a:t>24. 06. 2024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446FC-05F4-4C22-BF0F-DCC7D1878881}" type="slidenum">
              <a:rPr lang="sl-SI" smtClean="0"/>
              <a:t>‹#›</a:t>
            </a:fld>
            <a:endParaRPr lang="sl-SI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55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7C-44A8-434D-BDA2-96404620A902}" type="datetimeFigureOut">
              <a:rPr lang="sl-SI" smtClean="0"/>
              <a:t>24. 06. 2024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446FC-05F4-4C22-BF0F-DCC7D1878881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7250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7C-44A8-434D-BDA2-96404620A902}" type="datetimeFigureOut">
              <a:rPr lang="sl-SI" smtClean="0"/>
              <a:t>24. 06. 2024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446FC-05F4-4C22-BF0F-DCC7D1878881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7879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7C-44A8-434D-BDA2-96404620A902}" type="datetimeFigureOut">
              <a:rPr lang="sl-SI" smtClean="0"/>
              <a:t>24. 06. 2024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446FC-05F4-4C22-BF0F-DCC7D1878881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87833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7C-44A8-434D-BDA2-96404620A902}" type="datetimeFigureOut">
              <a:rPr lang="sl-SI" smtClean="0"/>
              <a:t>24. 06. 2024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446FC-05F4-4C22-BF0F-DCC7D1878881}" type="slidenum">
              <a:rPr lang="sl-SI" smtClean="0"/>
              <a:t>‹#›</a:t>
            </a:fld>
            <a:endParaRPr lang="sl-SI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1047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7C-44A8-434D-BDA2-96404620A902}" type="datetimeFigureOut">
              <a:rPr lang="sl-SI" smtClean="0"/>
              <a:t>24. 06. 2024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446FC-05F4-4C22-BF0F-DCC7D1878881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45520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7C-44A8-434D-BDA2-96404620A902}" type="datetimeFigureOut">
              <a:rPr lang="sl-SI" smtClean="0"/>
              <a:t>24. 06. 2024</a:t>
            </a:fld>
            <a:endParaRPr lang="sl-S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446FC-05F4-4C22-BF0F-DCC7D1878881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7190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7C-44A8-434D-BDA2-96404620A902}" type="datetimeFigureOut">
              <a:rPr lang="sl-SI" smtClean="0"/>
              <a:t>24. 06. 2024</a:t>
            </a:fld>
            <a:endParaRPr 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446FC-05F4-4C22-BF0F-DCC7D1878881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2722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7C-44A8-434D-BDA2-96404620A902}" type="datetimeFigureOut">
              <a:rPr lang="sl-SI" smtClean="0"/>
              <a:t>24. 06. 2024</a:t>
            </a:fld>
            <a:endParaRPr lang="sl-S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446FC-05F4-4C22-BF0F-DCC7D1878881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7085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A62A47C-44A8-434D-BDA2-96404620A902}" type="datetimeFigureOut">
              <a:rPr lang="sl-SI" smtClean="0"/>
              <a:t>24. 06. 2024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9446FC-05F4-4C22-BF0F-DCC7D1878881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5012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dirty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7C-44A8-434D-BDA2-96404620A902}" type="datetimeFigureOut">
              <a:rPr lang="sl-SI" smtClean="0"/>
              <a:t>24. 06. 2024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446FC-05F4-4C22-BF0F-DCC7D1878881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887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A62A47C-44A8-434D-BDA2-96404620A902}" type="datetimeFigureOut">
              <a:rPr lang="sl-SI" smtClean="0"/>
              <a:t>24. 06. 2024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9446FC-05F4-4C22-BF0F-DCC7D1878881}" type="slidenum">
              <a:rPr lang="sl-SI" smtClean="0"/>
              <a:t>‹#›</a:t>
            </a:fld>
            <a:endParaRPr lang="sl-SI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394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64279A-B01A-F9FC-9A36-18542DEE9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Kompaktna priponska drevesa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719383B-A439-F30E-93E2-665B4FD55D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Avtor: Jani Suban, 89222015</a:t>
            </a:r>
          </a:p>
          <a:p>
            <a:r>
              <a:rPr lang="sl-SI" dirty="0"/>
              <a:t>Mentor: prof. dr. Andrej Brodnik</a:t>
            </a:r>
          </a:p>
        </p:txBody>
      </p:sp>
    </p:spTree>
    <p:extLst>
      <p:ext uri="{BB962C8B-B14F-4D97-AF65-F5344CB8AC3E}">
        <p14:creationId xmlns:p14="http://schemas.microsoft.com/office/powerpoint/2010/main" val="3422356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5476D7-0F13-20E8-09DE-70E79BA5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Primer konstrukcije priponskega drevesa</a:t>
            </a:r>
          </a:p>
        </p:txBody>
      </p:sp>
      <p:pic>
        <p:nvPicPr>
          <p:cNvPr id="7" name="Označba mesta vsebine 6" descr="Slika, ki vsebuje besede krog&#10;&#10;Opis je samodejno ustvarjen">
            <a:extLst>
              <a:ext uri="{FF2B5EF4-FFF2-40B4-BE49-F238E27FC236}">
                <a16:creationId xmlns:a16="http://schemas.microsoft.com/office/drawing/2014/main" id="{39A58839-8D6A-B8BF-9670-030A5D7AE7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603" y="2014246"/>
            <a:ext cx="3277120" cy="3686758"/>
          </a:xfrm>
        </p:spPr>
      </p:pic>
    </p:spTree>
    <p:extLst>
      <p:ext uri="{BB962C8B-B14F-4D97-AF65-F5344CB8AC3E}">
        <p14:creationId xmlns:p14="http://schemas.microsoft.com/office/powerpoint/2010/main" val="348546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5476D7-0F13-20E8-09DE-70E79BA5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Primer konstrukcije priponskega drevesa</a:t>
            </a:r>
          </a:p>
        </p:txBody>
      </p:sp>
      <p:pic>
        <p:nvPicPr>
          <p:cNvPr id="9" name="Označba mesta vsebine 8" descr="Slika, ki vsebuje besede krog, diagram, oblikovanje&#10;&#10;Opis je samodejno ustvarjen">
            <a:extLst>
              <a:ext uri="{FF2B5EF4-FFF2-40B4-BE49-F238E27FC236}">
                <a16:creationId xmlns:a16="http://schemas.microsoft.com/office/drawing/2014/main" id="{C3DB6DDF-B7FA-39CA-BF61-C13F9094C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712" y="1874287"/>
            <a:ext cx="5288902" cy="3966676"/>
          </a:xfrm>
        </p:spPr>
      </p:pic>
    </p:spTree>
    <p:extLst>
      <p:ext uri="{BB962C8B-B14F-4D97-AF65-F5344CB8AC3E}">
        <p14:creationId xmlns:p14="http://schemas.microsoft.com/office/powerpoint/2010/main" val="382477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5476D7-0F13-20E8-09DE-70E79BA5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Primer konstrukcije priponskega drevesa</a:t>
            </a:r>
          </a:p>
        </p:txBody>
      </p:sp>
      <p:pic>
        <p:nvPicPr>
          <p:cNvPr id="6" name="Označba mesta vsebine 5" descr="Slika, ki vsebuje besede krog, diagram, oblikovanje&#10;&#10;Opis je samodejno ustvarjen">
            <a:extLst>
              <a:ext uri="{FF2B5EF4-FFF2-40B4-BE49-F238E27FC236}">
                <a16:creationId xmlns:a16="http://schemas.microsoft.com/office/drawing/2014/main" id="{9E038C6E-2D27-A0E8-DC33-03B68DF301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066" y="1818303"/>
            <a:ext cx="5438194" cy="4078644"/>
          </a:xfrm>
        </p:spPr>
      </p:pic>
    </p:spTree>
    <p:extLst>
      <p:ext uri="{BB962C8B-B14F-4D97-AF65-F5344CB8AC3E}">
        <p14:creationId xmlns:p14="http://schemas.microsoft.com/office/powerpoint/2010/main" val="3697009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5476D7-0F13-20E8-09DE-70E79BA5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Primer konstrukcije priponskega drevesa</a:t>
            </a:r>
          </a:p>
        </p:txBody>
      </p:sp>
      <p:pic>
        <p:nvPicPr>
          <p:cNvPr id="7" name="Označba mesta vsebine 6" descr="Slika, ki vsebuje besede krog, diagram, oblikovanje&#10;&#10;Opis je samodejno ustvarjen">
            <a:extLst>
              <a:ext uri="{FF2B5EF4-FFF2-40B4-BE49-F238E27FC236}">
                <a16:creationId xmlns:a16="http://schemas.microsoft.com/office/drawing/2014/main" id="{C7C8D949-6E06-5479-F319-8C7416FE11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254" y="1821444"/>
            <a:ext cx="5429818" cy="4072362"/>
          </a:xfrm>
        </p:spPr>
      </p:pic>
    </p:spTree>
    <p:extLst>
      <p:ext uri="{BB962C8B-B14F-4D97-AF65-F5344CB8AC3E}">
        <p14:creationId xmlns:p14="http://schemas.microsoft.com/office/powerpoint/2010/main" val="3022520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5476D7-0F13-20E8-09DE-70E79BA5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Primer konstrukcije priponskega drevesa</a:t>
            </a:r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AED1FED6-E5B4-42B1-5F76-25E2078E51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47154" y="1883619"/>
            <a:ext cx="5358018" cy="3948014"/>
          </a:xfrm>
        </p:spPr>
      </p:pic>
    </p:spTree>
    <p:extLst>
      <p:ext uri="{BB962C8B-B14F-4D97-AF65-F5344CB8AC3E}">
        <p14:creationId xmlns:p14="http://schemas.microsoft.com/office/powerpoint/2010/main" val="2424976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5476D7-0F13-20E8-09DE-70E79BA5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Primer konstrukcije priponskega drevesa</a:t>
            </a:r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C885C1DD-D4AF-E831-0507-57EE2BAC85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49706" y="1836242"/>
            <a:ext cx="6352914" cy="4042768"/>
          </a:xfrm>
        </p:spPr>
      </p:pic>
    </p:spTree>
    <p:extLst>
      <p:ext uri="{BB962C8B-B14F-4D97-AF65-F5344CB8AC3E}">
        <p14:creationId xmlns:p14="http://schemas.microsoft.com/office/powerpoint/2010/main" val="3790743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DEBFEB-0510-9046-4331-E1B34A52B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Priponska dreva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6976401-BB6D-2784-8D62-2BBB274DE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Priponsko drevo zniža čas iskanja problema na račun prostorske zahtevnosti.</a:t>
            </a:r>
          </a:p>
          <a:p>
            <a:pPr lvl="1"/>
            <a:r>
              <a:rPr lang="sl-SI" dirty="0"/>
              <a:t>Vsak vzorec se lahko najde v času </a:t>
            </a:r>
            <a:r>
              <a:rPr lang="sl-SI" dirty="0">
                <a:latin typeface="Cambria Math" panose="02040503050406030204" pitchFamily="18" charset="0"/>
                <a:ea typeface="Cambria Math" panose="02040503050406030204" pitchFamily="18" charset="0"/>
              </a:rPr>
              <a:t>O(m)</a:t>
            </a:r>
            <a:r>
              <a:rPr lang="sl-SI" dirty="0"/>
              <a:t> ter drevo se lahko konstruira v času </a:t>
            </a:r>
            <a:r>
              <a:rPr lang="sl-SI" dirty="0">
                <a:latin typeface="Cambria Math" panose="02040503050406030204" pitchFamily="18" charset="0"/>
                <a:ea typeface="Cambria Math" panose="02040503050406030204" pitchFamily="18" charset="0"/>
              </a:rPr>
              <a:t>O(n)</a:t>
            </a:r>
          </a:p>
          <a:p>
            <a:r>
              <a:rPr lang="sl-SI" dirty="0"/>
              <a:t>Za shranit 10 milijonov znakov dolg genom 347,5MB (priponsko drevo), namesto 2,4 MB (2 bita za znak)</a:t>
            </a:r>
          </a:p>
          <a:p>
            <a:r>
              <a:rPr lang="sl-SI" dirty="0"/>
              <a:t>Za izračunat LCSS na 5 milijonov znakov dolg genomu  potrebujemo 2s (priponsko drevo), namesto 13,6h (2 bita za znak)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00143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BE9906-250E-DA39-968F-53D1D6B5B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Kompaktna priponska drevesa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B3ED641-DDFD-24B6-F782-4B147B1FC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Problem potrebujemo preveč spomina</a:t>
            </a:r>
          </a:p>
          <a:p>
            <a:pPr lvl="1"/>
            <a:r>
              <a:rPr lang="sl-SI" dirty="0"/>
              <a:t>Drevo lahko potrebuje več spomina kot ga ima na voljo </a:t>
            </a:r>
          </a:p>
          <a:p>
            <a:r>
              <a:rPr lang="sl-SI" dirty="0"/>
              <a:t>Rešitve je uporaba kompaktnih podatkovnih struktur</a:t>
            </a:r>
          </a:p>
          <a:p>
            <a:pPr lvl="1"/>
            <a:r>
              <a:rPr lang="sl-SI" dirty="0"/>
              <a:t>Podatkovna struktura, ki potrebuje manj kot </a:t>
            </a:r>
            <a:r>
              <a:rPr lang="sl-SI" dirty="0">
                <a:latin typeface="Cambria Math" panose="02040503050406030204" pitchFamily="18" charset="0"/>
                <a:ea typeface="Cambria Math" panose="02040503050406030204" pitchFamily="18" charset="0"/>
              </a:rPr>
              <a:t>O(n)</a:t>
            </a:r>
            <a:r>
              <a:rPr lang="sl-SI" dirty="0"/>
              <a:t> bitov prostora</a:t>
            </a:r>
          </a:p>
          <a:p>
            <a:pPr lvl="1"/>
            <a:r>
              <a:rPr lang="sl-SI" dirty="0"/>
              <a:t>Reprezentacija strukture drevesa s kompaktno predstavitvijo</a:t>
            </a:r>
          </a:p>
        </p:txBody>
      </p:sp>
    </p:spTree>
    <p:extLst>
      <p:ext uri="{BB962C8B-B14F-4D97-AF65-F5344CB8AC3E}">
        <p14:creationId xmlns:p14="http://schemas.microsoft.com/office/powerpoint/2010/main" val="2460609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BE9906-250E-DA39-968F-53D1D6B5B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Kompaktna priponska drevesa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B3ED641-DDFD-24B6-F782-4B147B1FC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Kompaktno priponsko drevo (CST) je sestavljen iz 3 delov: </a:t>
            </a:r>
          </a:p>
          <a:p>
            <a:pPr lvl="1"/>
            <a:r>
              <a:rPr lang="sl-SI" dirty="0"/>
              <a:t>Kompaktna predstavitev drevesa</a:t>
            </a:r>
          </a:p>
          <a:p>
            <a:pPr lvl="1"/>
            <a:r>
              <a:rPr lang="sl-SI" dirty="0"/>
              <a:t>Kompaktna priponsko polje (CSA)</a:t>
            </a:r>
          </a:p>
          <a:p>
            <a:pPr lvl="1"/>
            <a:r>
              <a:rPr lang="sl-SI" dirty="0"/>
              <a:t>Polje najnižjega skupnega predhodnika</a:t>
            </a:r>
          </a:p>
        </p:txBody>
      </p:sp>
    </p:spTree>
    <p:extLst>
      <p:ext uri="{BB962C8B-B14F-4D97-AF65-F5344CB8AC3E}">
        <p14:creationId xmlns:p14="http://schemas.microsoft.com/office/powerpoint/2010/main" val="526227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BE9906-250E-DA39-968F-53D1D6B5B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Kompaktna priponska drevesa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B3ED641-DDFD-24B6-F782-4B147B1FC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Kompaktna predstavitev drevesa:</a:t>
            </a:r>
          </a:p>
          <a:p>
            <a:pPr lvl="1"/>
            <a:r>
              <a:rPr lang="sl-SI" dirty="0"/>
              <a:t>2 bita za vozlišče</a:t>
            </a:r>
          </a:p>
          <a:p>
            <a:pPr lvl="1"/>
            <a:r>
              <a:rPr lang="sl-SI" dirty="0"/>
              <a:t>Potrebuje </a:t>
            </a:r>
            <a:r>
              <a:rPr lang="sl-SI" dirty="0">
                <a:latin typeface="Cambria Math" panose="02040503050406030204" pitchFamily="18" charset="0"/>
                <a:ea typeface="Cambria Math" panose="02040503050406030204" pitchFamily="18" charset="0"/>
              </a:rPr>
              <a:t>4n+o(n) </a:t>
            </a:r>
            <a:r>
              <a:rPr lang="sl-SI" dirty="0"/>
              <a:t>bitov</a:t>
            </a:r>
          </a:p>
          <a:p>
            <a:pPr lvl="1"/>
            <a:r>
              <a:rPr lang="sl-SI" dirty="0"/>
              <a:t>Poznamo več tipov kodiranja</a:t>
            </a:r>
          </a:p>
          <a:p>
            <a:pPr lvl="1"/>
            <a:r>
              <a:rPr lang="sl-SI" dirty="0"/>
              <a:t>Uporabljeno: Uravnoteženi oklepaji</a:t>
            </a:r>
          </a:p>
        </p:txBody>
      </p:sp>
    </p:spTree>
    <p:extLst>
      <p:ext uri="{BB962C8B-B14F-4D97-AF65-F5344CB8AC3E}">
        <p14:creationId xmlns:p14="http://schemas.microsoft.com/office/powerpoint/2010/main" val="810921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2DF86E-8482-50E7-52CC-267D736D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Kazalo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5FCC8EA-AE9A-D779-9D48-DD42D9E21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Opis problema in definicije</a:t>
            </a:r>
          </a:p>
          <a:p>
            <a:r>
              <a:rPr lang="sl-SI" dirty="0"/>
              <a:t>Priponska dreva</a:t>
            </a:r>
          </a:p>
          <a:p>
            <a:r>
              <a:rPr lang="sl-SI" dirty="0"/>
              <a:t>Kompaktna priponska drevesa</a:t>
            </a:r>
          </a:p>
          <a:p>
            <a:r>
              <a:rPr lang="sl-SI" dirty="0"/>
              <a:t>Nadaljnje raziskave</a:t>
            </a:r>
          </a:p>
        </p:txBody>
      </p:sp>
    </p:spTree>
    <p:extLst>
      <p:ext uri="{BB962C8B-B14F-4D97-AF65-F5344CB8AC3E}">
        <p14:creationId xmlns:p14="http://schemas.microsoft.com/office/powerpoint/2010/main" val="477474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BE9906-250E-DA39-968F-53D1D6B5B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Kompaktna priponska drevesa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B3ED641-DDFD-24B6-F782-4B147B1FC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Kompaktna priponsko polje (CSA):</a:t>
            </a:r>
          </a:p>
          <a:p>
            <a:pPr lvl="1"/>
            <a:r>
              <a:rPr lang="sl-SI" dirty="0"/>
              <a:t>Shrani pripone v abecednem vrstnem redu</a:t>
            </a:r>
          </a:p>
          <a:p>
            <a:pPr lvl="1"/>
            <a:r>
              <a:rPr lang="sl-SI" dirty="0"/>
              <a:t>Potreben prostor za kompaktno priponsko polje je </a:t>
            </a:r>
            <a:r>
              <a:rPr lang="sl-SI" dirty="0">
                <a:latin typeface="Cambria Math" panose="02040503050406030204" pitchFamily="18" charset="0"/>
                <a:ea typeface="Cambria Math" panose="02040503050406030204" pitchFamily="18" charset="0"/>
              </a:rPr>
              <a:t>O(n log|∑|)</a:t>
            </a:r>
          </a:p>
        </p:txBody>
      </p:sp>
    </p:spTree>
    <p:extLst>
      <p:ext uri="{BB962C8B-B14F-4D97-AF65-F5344CB8AC3E}">
        <p14:creationId xmlns:p14="http://schemas.microsoft.com/office/powerpoint/2010/main" val="3971245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BE9906-250E-DA39-968F-53D1D6B5B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Kompaktna priponska drevesa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B3ED641-DDFD-24B6-F782-4B147B1FCE5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Polje najnižjega skupnega predhodnika ali LCP polje:</a:t>
            </a:r>
          </a:p>
          <a:p>
            <a:pPr lvl="1"/>
            <a:r>
              <a:rPr lang="sl-SI" dirty="0"/>
              <a:t>Shrani globino najnižjega skupnega predhodnika dveh zaporednih pripon</a:t>
            </a:r>
          </a:p>
          <a:p>
            <a:pPr lvl="1"/>
            <a:r>
              <a:rPr lang="sl-SI" dirty="0"/>
              <a:t>Prostorska zahtevnost je </a:t>
            </a:r>
            <a:r>
              <a:rPr lang="sl-SI" dirty="0">
                <a:latin typeface="Cambria Math" panose="02040503050406030204" pitchFamily="18" charset="0"/>
                <a:ea typeface="Cambria Math" panose="02040503050406030204" pitchFamily="18" charset="0"/>
              </a:rPr>
              <a:t>2n+o(n) </a:t>
            </a:r>
            <a:r>
              <a:rPr lang="sl-SI" dirty="0"/>
              <a:t>bitov</a:t>
            </a:r>
          </a:p>
          <a:p>
            <a:pPr lvl="1"/>
            <a:r>
              <a:rPr lang="sl-SI" dirty="0"/>
              <a:t>Vsa element polja je lahko izračunan v konstantnem času</a:t>
            </a:r>
          </a:p>
          <a:p>
            <a:pPr lvl="1"/>
            <a:endParaRPr lang="sl-S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značba mesta vsebine 3">
                <a:extLst>
                  <a:ext uri="{FF2B5EF4-FFF2-40B4-BE49-F238E27FC236}">
                    <a16:creationId xmlns:a16="http://schemas.microsoft.com/office/drawing/2014/main" id="{C18BAB80-FAC7-62A6-760A-3C9E10F4962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endParaRPr lang="sl-SI" b="0" i="1" dirty="0">
                  <a:latin typeface="Cambria Math" panose="02040503050406030204" pitchFamily="18" charset="0"/>
                </a:endParaRPr>
              </a:p>
              <a:p>
                <a:endParaRPr lang="sl-SI" i="1" dirty="0">
                  <a:latin typeface="Cambria Math" panose="02040503050406030204" pitchFamily="18" charset="0"/>
                </a:endParaRPr>
              </a:p>
              <a:p>
                <a:endParaRPr lang="sl-SI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l-SI" sz="1400" b="0" i="1" smtClean="0">
                        <a:latin typeface="Cambria Math" panose="02040503050406030204" pitchFamily="18" charset="0"/>
                      </a:rPr>
                      <m:t>𝑙𝑐𝑝𝐴𝑟𝑟𝑎𝑦</m:t>
                    </m:r>
                    <m:d>
                      <m:dPr>
                        <m:begChr m:val="["/>
                        <m:endChr m:val="]"/>
                        <m:ctrlPr>
                          <a:rPr lang="sl-SI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sl-SI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sl-SI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sl-SI" sz="14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𝑙𝑐𝑝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𝑆𝐴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],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],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𝑆𝐴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+1],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nb-NO" sz="1400" i="1">
                                <a:latin typeface="Cambria Math" panose="02040503050406030204" pitchFamily="18" charset="0"/>
                              </a:rPr>
                              <m:t>]);</m:t>
                            </m:r>
                          </m:e>
                          <m:e>
                            <m:r>
                              <a:rPr lang="sl-SI" sz="1400" b="0" i="1" smtClean="0">
                                <a:latin typeface="Cambria Math" panose="02040503050406030204" pitchFamily="18" charset="0"/>
                              </a:rPr>
                              <m:t>0;</m:t>
                            </m:r>
                          </m:e>
                        </m:eqArr>
                      </m:e>
                    </m:d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sl-SI" sz="1400" b="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sl-SI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sl-SI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sl-SI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sl-SI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sl-SI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sl-SI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mr>
                      <m:mr>
                        <m:e>
                          <m:r>
                            <a:rPr lang="sl-SI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l-SI" sz="14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mr>
                    </m:m>
                  </m:oMath>
                </a14:m>
                <a:endParaRPr lang="sl-SI" sz="1800" dirty="0"/>
              </a:p>
            </p:txBody>
          </p:sp>
        </mc:Choice>
        <mc:Fallback xmlns="">
          <p:sp>
            <p:nvSpPr>
              <p:cNvPr id="4" name="Označba mesta vsebine 3">
                <a:extLst>
                  <a:ext uri="{FF2B5EF4-FFF2-40B4-BE49-F238E27FC236}">
                    <a16:creationId xmlns:a16="http://schemas.microsoft.com/office/drawing/2014/main" id="{C18BAB80-FAC7-62A6-760A-3C9E10F496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222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2216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C9B049-D271-B34F-86C4-0852AF45B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Kompaktna priponska drevesa - primer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CD607FD-3E98-524F-6996-18AB08F7EF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l-SI" dirty="0"/>
              <a:t>Pripone v priponskem polju:</a:t>
            </a:r>
          </a:p>
          <a:p>
            <a:pPr lvl="1"/>
            <a:r>
              <a:rPr lang="sl-SI" dirty="0"/>
              <a:t>$</a:t>
            </a:r>
          </a:p>
          <a:p>
            <a:pPr lvl="1"/>
            <a:r>
              <a:rPr lang="sl-SI" dirty="0"/>
              <a:t>KOKOŠ$</a:t>
            </a:r>
          </a:p>
          <a:p>
            <a:pPr lvl="1"/>
            <a:r>
              <a:rPr lang="sl-SI" dirty="0"/>
              <a:t>KOŠ$</a:t>
            </a:r>
          </a:p>
          <a:p>
            <a:pPr lvl="1"/>
            <a:r>
              <a:rPr lang="sl-SI" dirty="0"/>
              <a:t>OKOŠ$</a:t>
            </a:r>
          </a:p>
          <a:p>
            <a:pPr lvl="1"/>
            <a:r>
              <a:rPr lang="sl-SI" dirty="0"/>
              <a:t>OŠ$</a:t>
            </a:r>
          </a:p>
          <a:p>
            <a:pPr lvl="1"/>
            <a:r>
              <a:rPr lang="sl-SI" dirty="0"/>
              <a:t>Š$</a:t>
            </a:r>
          </a:p>
          <a:p>
            <a:pPr lvl="1"/>
            <a:endParaRPr lang="sl-SI" dirty="0"/>
          </a:p>
        </p:txBody>
      </p:sp>
      <p:pic>
        <p:nvPicPr>
          <p:cNvPr id="7" name="Označba mesta vsebine 6">
            <a:extLst>
              <a:ext uri="{FF2B5EF4-FFF2-40B4-BE49-F238E27FC236}">
                <a16:creationId xmlns:a16="http://schemas.microsoft.com/office/drawing/2014/main" id="{0C61999A-6783-11C7-5230-45182FDBD4D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93570" y="2095876"/>
            <a:ext cx="6762110" cy="2666248"/>
          </a:xfrm>
        </p:spPr>
      </p:pic>
    </p:spTree>
    <p:extLst>
      <p:ext uri="{BB962C8B-B14F-4D97-AF65-F5344CB8AC3E}">
        <p14:creationId xmlns:p14="http://schemas.microsoft.com/office/powerpoint/2010/main" val="3266356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100222-7CC2-AA05-015C-1FE53B9A9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Časovne zahtevnosti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Označba mesta vsebine 3">
                <a:extLst>
                  <a:ext uri="{FF2B5EF4-FFF2-40B4-BE49-F238E27FC236}">
                    <a16:creationId xmlns:a16="http://schemas.microsoft.com/office/drawing/2014/main" id="{641B45C2-AABC-ADEB-11B7-13169EA65EC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77046945"/>
                  </p:ext>
                </p:extLst>
              </p:nvPr>
            </p:nvGraphicFramePr>
            <p:xfrm>
              <a:off x="1104523" y="1737360"/>
              <a:ext cx="10051157" cy="447100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3340728">
                      <a:extLst>
                        <a:ext uri="{9D8B030D-6E8A-4147-A177-3AD203B41FA5}">
                          <a16:colId xmlns:a16="http://schemas.microsoft.com/office/drawing/2014/main" val="1211672743"/>
                        </a:ext>
                      </a:extLst>
                    </a:gridCol>
                    <a:gridCol w="3357629">
                      <a:extLst>
                        <a:ext uri="{9D8B030D-6E8A-4147-A177-3AD203B41FA5}">
                          <a16:colId xmlns:a16="http://schemas.microsoft.com/office/drawing/2014/main" val="848242399"/>
                        </a:ext>
                      </a:extLst>
                    </a:gridCol>
                    <a:gridCol w="3352800">
                      <a:extLst>
                        <a:ext uri="{9D8B030D-6E8A-4147-A177-3AD203B41FA5}">
                          <a16:colId xmlns:a16="http://schemas.microsoft.com/office/drawing/2014/main" val="1427430863"/>
                        </a:ext>
                      </a:extLst>
                    </a:gridCol>
                  </a:tblGrid>
                  <a:tr h="383092">
                    <a:tc>
                      <a:txBody>
                        <a:bodyPr/>
                        <a:lstStyle/>
                        <a:p>
                          <a:endParaRPr lang="sl-SI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l-SI" dirty="0"/>
                            <a:t>Priponsko drevo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dirty="0"/>
                            <a:t>Kompaktno priponsko drevo (bit)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480917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Koren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74321991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Je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76907763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Otrok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O(|∑|)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sl-SI" sz="1800" b="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sl-SI" sz="1800" b="0" i="0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sl-SI" sz="1800" b="0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sl-SI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sl-SI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σ</m:t>
                                        </m:r>
                                      </m:sub>
                                    </m:sSub>
                                  </m:fName>
                                  <m:e>
                                    <m:func>
                                      <m:funcPr>
                                        <m:ctrlPr>
                                          <a:rPr lang="sl-SI" sz="1800" b="0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sl-SI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sl-SI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n</m:t>
                                        </m:r>
                                      </m:e>
                                    </m:func>
                                  </m:e>
                                </m:func>
                                <m:r>
                                  <a:rPr lang="sl-SI" sz="1800" b="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l-SI" sz="1800" b="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sl-SI" sz="1800" b="0" i="0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(</m:t>
                                    </m:r>
                                    <m:func>
                                      <m:funcPr>
                                        <m:ctrlPr>
                                          <a:rPr lang="sl-SI" sz="1800" b="0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sl-SI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sl-SI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n</m:t>
                                        </m:r>
                                      </m:e>
                                    </m:func>
                                    <m:r>
                                      <a:rPr lang="sl-SI" sz="1800" b="0" i="0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sl-SI" sz="1800" b="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sl-SI" sz="1800" b="0" i="0" kern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415633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Prvi Otrok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5087335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Brat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1124940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Starš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9165230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Najnižji skupni predhodnik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O(n)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sz="1800" b="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sl-SI" sz="1800" b="0" i="0" kern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2221163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Globina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O(n)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sl-SI" sz="1800" b="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sl-SI" sz="1800" b="0" i="0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sl-SI" sz="1800" b="0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sl-SI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sl-SI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σ</m:t>
                                        </m:r>
                                      </m:sub>
                                    </m:sSub>
                                  </m:fName>
                                  <m:e>
                                    <m:func>
                                      <m:funcPr>
                                        <m:ctrlPr>
                                          <a:rPr lang="sl-SI" sz="1800" b="0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sl-SI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sl-SI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n</m:t>
                                        </m:r>
                                      </m:e>
                                    </m:func>
                                  </m:e>
                                </m:func>
                                <m:r>
                                  <a:rPr lang="sl-SI" sz="1800" b="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  <m:func>
                                  <m:funcPr>
                                    <m:ctrlPr>
                                      <a:rPr lang="sl-SI" sz="1800" b="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sl-SI" sz="1800" b="0" i="0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sl-SI" sz="1800" b="0" i="0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n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sl-SI" sz="1800" b="0" i="0" kern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3473223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Priponska povezava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sz="1800" b="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sl-SI" sz="1800" b="0" i="0" kern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880243"/>
                      </a:ext>
                    </a:extLst>
                  </a:tr>
                  <a:tr h="606180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Prostor</a:t>
                          </a: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O(n) referenc</a:t>
                          </a:r>
                          <a:b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sl-SI" sz="18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O</m:t>
                              </m:r>
                              <m:r>
                                <a:rPr lang="sl-SI" sz="18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sl-SI" sz="18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n</m:t>
                              </m:r>
                              <m:func>
                                <m:funcPr>
                                  <m:ctrlPr>
                                    <a:rPr lang="sl-SI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sl-SI" sz="18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sl-SI" sz="18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n</m:t>
                                  </m:r>
                                </m:e>
                              </m:func>
                              <m:r>
                                <a:rPr lang="sl-SI" sz="18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)</m:t>
                              </m:r>
                            </m:oMath>
                          </a14:m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 bitov</a:t>
                          </a: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l-SI" sz="1800" b="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sl-SI" sz="1800" b="0" i="0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CSA</m:t>
                                    </m:r>
                                  </m:e>
                                </m:d>
                                <m:r>
                                  <a:rPr lang="sl-SI" sz="1800" b="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+6</m:t>
                                </m:r>
                                <m:r>
                                  <m:rPr>
                                    <m:sty m:val="p"/>
                                  </m:rPr>
                                  <a:rPr lang="sl-SI" sz="1800" b="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n</m:t>
                                </m:r>
                                <m:r>
                                  <a:rPr lang="sl-SI" sz="1800" b="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sl-SI" sz="1800" b="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o</m:t>
                                </m:r>
                                <m:d>
                                  <m:dPr>
                                    <m:ctrlPr>
                                      <a:rPr lang="sl-SI" sz="1800" b="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sl-SI" sz="1800" b="0" i="0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n</m:t>
                                    </m:r>
                                  </m:e>
                                </m:d>
                                <m:r>
                                  <a:rPr lang="sl-SI" sz="1800" b="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b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sl-SI" sz="18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sl-SI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sl-SI" sz="18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sl-SI" sz="18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k</m:t>
                                  </m:r>
                                </m:sub>
                              </m:sSub>
                              <m:r>
                                <a:rPr lang="sl-SI" sz="18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+6</m:t>
                              </m:r>
                              <m:r>
                                <m:rPr>
                                  <m:sty m:val="p"/>
                                </m:rPr>
                                <a:rPr lang="sl-SI" sz="18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n</m:t>
                              </m:r>
                              <m:r>
                                <a:rPr lang="sl-SI" sz="18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sl-SI" sz="18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o</m:t>
                              </m:r>
                              <m:r>
                                <a:rPr lang="sl-SI" sz="18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sl-SI" sz="18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n</m:t>
                              </m:r>
                              <m:func>
                                <m:funcPr>
                                  <m:ctrlPr>
                                    <a:rPr lang="sl-SI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sl-SI" sz="18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sl-SI" sz="18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σ</m:t>
                                  </m:r>
                                </m:e>
                              </m:func>
                              <m:r>
                                <a:rPr lang="sl-SI" sz="18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)</m:t>
                              </m:r>
                            </m:oMath>
                          </a14:m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 bitov</a:t>
                          </a: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235812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Označba mesta vsebine 3">
                <a:extLst>
                  <a:ext uri="{FF2B5EF4-FFF2-40B4-BE49-F238E27FC236}">
                    <a16:creationId xmlns:a16="http://schemas.microsoft.com/office/drawing/2014/main" id="{641B45C2-AABC-ADEB-11B7-13169EA65EC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77046945"/>
                  </p:ext>
                </p:extLst>
              </p:nvPr>
            </p:nvGraphicFramePr>
            <p:xfrm>
              <a:off x="1104523" y="1737360"/>
              <a:ext cx="10051157" cy="447100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3340728">
                      <a:extLst>
                        <a:ext uri="{9D8B030D-6E8A-4147-A177-3AD203B41FA5}">
                          <a16:colId xmlns:a16="http://schemas.microsoft.com/office/drawing/2014/main" val="1211672743"/>
                        </a:ext>
                      </a:extLst>
                    </a:gridCol>
                    <a:gridCol w="3357629">
                      <a:extLst>
                        <a:ext uri="{9D8B030D-6E8A-4147-A177-3AD203B41FA5}">
                          <a16:colId xmlns:a16="http://schemas.microsoft.com/office/drawing/2014/main" val="848242399"/>
                        </a:ext>
                      </a:extLst>
                    </a:gridCol>
                    <a:gridCol w="3352800">
                      <a:extLst>
                        <a:ext uri="{9D8B030D-6E8A-4147-A177-3AD203B41FA5}">
                          <a16:colId xmlns:a16="http://schemas.microsoft.com/office/drawing/2014/main" val="1427430863"/>
                        </a:ext>
                      </a:extLst>
                    </a:gridCol>
                  </a:tblGrid>
                  <a:tr h="383092">
                    <a:tc>
                      <a:txBody>
                        <a:bodyPr/>
                        <a:lstStyle/>
                        <a:p>
                          <a:endParaRPr lang="sl-SI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l-SI" dirty="0"/>
                            <a:t>Priponsko drevo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dirty="0"/>
                            <a:t>Kompaktno priponsko drevo (bit)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480917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Koren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74321991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Je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76907763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Otrok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O(|∑|)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blipFill>
                          <a:blip r:embed="rId2"/>
                          <a:stretch>
                            <a:fillRect l="-199818" t="-307937" r="-364" b="-78730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415633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Prvi Otrok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5087335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Brat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1124940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Starš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9165230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Najnižji skupni predhodnik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O(n)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blipFill>
                          <a:blip r:embed="rId2"/>
                          <a:stretch>
                            <a:fillRect l="-199818" t="-706349" r="-364" b="-3888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82221163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Globina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O(n)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blipFill>
                          <a:blip r:embed="rId2"/>
                          <a:stretch>
                            <a:fillRect l="-199818" t="-806349" r="-364" b="-2888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73473223"/>
                      </a:ext>
                    </a:extLst>
                  </a:tr>
                  <a:tr h="383092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Priponska povezava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l-SI" sz="1800" b="0" i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99818" t="-906349" r="-364" b="-1888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088024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sl-SI" sz="1800" dirty="0"/>
                            <a:t>Prostor</a:t>
                          </a: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456" t="-603810" r="-100181" b="-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9818" t="-603810" r="-364" b="-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235812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51814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BE9906-250E-DA39-968F-53D1D6B5B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Kompaktna priponska drevesa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B3ED641-DDFD-24B6-F782-4B147B1FC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Za shranit 10 milijonov znakov dolg genom 30,5MB (kompaktno priponsko drevo), namesto 347,5MB (priponsko drevo)</a:t>
            </a:r>
          </a:p>
          <a:p>
            <a:r>
              <a:rPr lang="sl-SI" dirty="0"/>
              <a:t>Za izračunat LCSS na 5 milijonov znakov dolg genomu  potrebujemo 51s (kompaktno priponsko drevo), namesto 2s (priponsko drevo)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sl-SI" dirty="0"/>
              <a:t>Ampak za izračunat LCSS na 40 milijonov znakov dolg genomu  potrebujemo 9,15min (kompaktno priponsko drevo), namesto 50,19h (priponsko drevo) 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sl-SI" sz="2000" dirty="0"/>
              <a:t>Razlog: drevo preraste delovni spomin (RAM)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627718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BE9906-250E-DA39-968F-53D1D6B5B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Kompaktna priponska drevesa - izboljšave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B3ED641-DDFD-24B6-F782-4B147B1FC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Dve izboljšavi kompaktnih priponskih dreves</a:t>
            </a:r>
          </a:p>
          <a:p>
            <a:endParaRPr lang="sl-SI" dirty="0"/>
          </a:p>
          <a:p>
            <a:r>
              <a:rPr lang="sl-SI" dirty="0"/>
              <a:t>Popolno stisnjena priponska drevesa:</a:t>
            </a:r>
          </a:p>
          <a:p>
            <a:pPr lvl="1"/>
            <a:r>
              <a:rPr lang="sl-SI" dirty="0"/>
              <a:t>Dodatno zniža prostorsko zahtevnost za 6n bitov</a:t>
            </a:r>
          </a:p>
          <a:p>
            <a:pPr lvl="1"/>
            <a:r>
              <a:rPr lang="sl-SI" dirty="0"/>
              <a:t>Konstantne operacije postanejo logaritmične</a:t>
            </a:r>
          </a:p>
          <a:p>
            <a:r>
              <a:rPr lang="sl-SI" dirty="0"/>
              <a:t>Dinamična kompaktna priponska drevesa:</a:t>
            </a:r>
          </a:p>
          <a:p>
            <a:pPr lvl="1"/>
            <a:r>
              <a:rPr lang="sl-SI" dirty="0"/>
              <a:t>Izboljšava popolno stisnjenih priponskih dreves</a:t>
            </a:r>
          </a:p>
          <a:p>
            <a:pPr lvl="1"/>
            <a:r>
              <a:rPr lang="sl-SI" dirty="0"/>
              <a:t>Omogoča brisanje in vstavljanje novega besedila v drevo</a:t>
            </a:r>
          </a:p>
          <a:p>
            <a:pPr lvl="1"/>
            <a:r>
              <a:rPr lang="sl-SI" dirty="0"/>
              <a:t>Operacije postanejo </a:t>
            </a:r>
            <a:r>
              <a:rPr lang="sl-SI" dirty="0" err="1"/>
              <a:t>polilogaritmične</a:t>
            </a:r>
            <a:r>
              <a:rPr lang="sl-S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4454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DC5941-92E4-4D62-455D-F01285871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Zaključek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3C576E6-7DB4-A908-4057-C608503D3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Predstavljene so bile implementacije Priponskega drevesa</a:t>
            </a:r>
          </a:p>
          <a:p>
            <a:pPr lvl="1"/>
            <a:r>
              <a:rPr lang="sl-SI" dirty="0"/>
              <a:t>Priponsko drevo</a:t>
            </a:r>
          </a:p>
          <a:p>
            <a:pPr lvl="1"/>
            <a:r>
              <a:rPr lang="sl-SI" dirty="0"/>
              <a:t>Kompaktno priponsko drevo</a:t>
            </a:r>
          </a:p>
          <a:p>
            <a:pPr lvl="1"/>
            <a:r>
              <a:rPr lang="sl-SI" dirty="0"/>
              <a:t>Izboljšave kompaktnega priponskega drevesa</a:t>
            </a:r>
          </a:p>
          <a:p>
            <a:endParaRPr lang="sl-SI" dirty="0"/>
          </a:p>
          <a:p>
            <a:r>
              <a:rPr lang="sl-SI" dirty="0"/>
              <a:t>Nadaljnje raziskave:</a:t>
            </a:r>
          </a:p>
          <a:p>
            <a:pPr lvl="1"/>
            <a:r>
              <a:rPr lang="sl-SI" dirty="0"/>
              <a:t>Empirično testiranje predstavljenih dreves</a:t>
            </a:r>
          </a:p>
        </p:txBody>
      </p:sp>
    </p:spTree>
    <p:extLst>
      <p:ext uri="{BB962C8B-B14F-4D97-AF65-F5344CB8AC3E}">
        <p14:creationId xmlns:p14="http://schemas.microsoft.com/office/powerpoint/2010/main" val="4180015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F3B468-D0C5-CE06-C87C-DF322D75E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Vprašanja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C40592E-BE45-D39A-255F-CC04CA192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sl-SI" dirty="0"/>
          </a:p>
          <a:p>
            <a:pPr algn="ctr"/>
            <a:endParaRPr lang="sl-SI" dirty="0"/>
          </a:p>
          <a:p>
            <a:pPr algn="ctr"/>
            <a:endParaRPr lang="sl-SI" dirty="0"/>
          </a:p>
          <a:p>
            <a:pPr algn="ctr"/>
            <a:endParaRPr lang="sl-SI" dirty="0"/>
          </a:p>
          <a:p>
            <a:pPr algn="ctr"/>
            <a:r>
              <a:rPr lang="sl-SI" dirty="0"/>
              <a:t>Hvala za vašo pozornost!</a:t>
            </a:r>
          </a:p>
        </p:txBody>
      </p:sp>
    </p:spTree>
    <p:extLst>
      <p:ext uri="{BB962C8B-B14F-4D97-AF65-F5344CB8AC3E}">
        <p14:creationId xmlns:p14="http://schemas.microsoft.com/office/powerpoint/2010/main" val="1944748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8F62A1-4F6A-EDC5-8838-C5A38A24F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Opis problema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36186B5-4118-5CFB-E1C3-8B5CE365F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Uporaba v procesiranju Naravnih jezikov ter v </a:t>
            </a:r>
            <a:r>
              <a:rPr lang="sl-SI" dirty="0" err="1"/>
              <a:t>Bioinformatiki</a:t>
            </a:r>
            <a:endParaRPr lang="sl-SI" dirty="0"/>
          </a:p>
          <a:p>
            <a:r>
              <a:rPr lang="sl-SI" dirty="0"/>
              <a:t>Problemi, ki jih rešujemo z priponskimi drevesi:</a:t>
            </a:r>
          </a:p>
          <a:p>
            <a:pPr lvl="1"/>
            <a:r>
              <a:rPr lang="sl-SI" dirty="0"/>
              <a:t>Iskanje vzorcev v besedilu</a:t>
            </a:r>
          </a:p>
          <a:p>
            <a:r>
              <a:rPr lang="sl-SI" dirty="0"/>
              <a:t>Brez priponskega drevesa lahko vsak vzorec najdemo v času O(</a:t>
            </a:r>
            <a:r>
              <a:rPr lang="sl-SI" dirty="0" err="1"/>
              <a:t>n+m</a:t>
            </a:r>
            <a:r>
              <a:rPr lang="sl-SI" dirty="0"/>
              <a:t>)</a:t>
            </a:r>
          </a:p>
          <a:p>
            <a:pPr lvl="1"/>
            <a:r>
              <a:rPr lang="sl-SI" sz="1600" b="0" i="0" u="none" strike="noStrike" baseline="0" dirty="0">
                <a:latin typeface="CMR12"/>
              </a:rPr>
              <a:t>Knuth–Morris–</a:t>
            </a:r>
            <a:r>
              <a:rPr lang="sl-SI" sz="1600" b="0" i="0" u="none" strike="noStrike" baseline="0" dirty="0" err="1">
                <a:latin typeface="CMR12"/>
              </a:rPr>
              <a:t>Pratt</a:t>
            </a:r>
            <a:r>
              <a:rPr lang="sl-SI" sz="1600" b="0" i="0" u="none" strike="noStrike" baseline="0" dirty="0">
                <a:latin typeface="CMR12"/>
              </a:rPr>
              <a:t> algoritem</a:t>
            </a:r>
          </a:p>
          <a:p>
            <a:pPr lvl="1"/>
            <a:r>
              <a:rPr lang="sl-SI" sz="1600" dirty="0">
                <a:latin typeface="CMR12"/>
              </a:rPr>
              <a:t>Algoritem z končnim avtomatom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5711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A09A2F-026D-C21A-D70C-D8265A44D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Definicije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značba mesta vsebine 2">
                <a:extLst>
                  <a:ext uri="{FF2B5EF4-FFF2-40B4-BE49-F238E27FC236}">
                    <a16:creationId xmlns:a16="http://schemas.microsoft.com/office/drawing/2014/main" id="{C5A6CB92-91C8-6614-430D-D040C00C03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l-SI" dirty="0"/>
                  <a:t>Besedilo je polje črk T[1..n]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begChr m:val="["/>
                        <m:endChr m:val="]"/>
                        <m:ctrlPr>
                          <a:rPr lang="sl-S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endParaRPr lang="sl-SI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sl-SI" dirty="0"/>
                  <a:t> je poljubna abeceda</a:t>
                </a:r>
              </a:p>
              <a:p>
                <a:r>
                  <a:rPr lang="sl-SI" dirty="0"/>
                  <a:t>Vsako besedilo se konča z posebnim znakom $</a:t>
                </a:r>
              </a:p>
              <a:p>
                <a:pPr lvl="1"/>
                <a:r>
                  <a:rPr lang="sl-SI" dirty="0"/>
                  <a:t>Ni del abecede</a:t>
                </a:r>
              </a:p>
              <a:p>
                <a:pPr lvl="1"/>
                <a:r>
                  <a:rPr lang="sl-SI" dirty="0"/>
                  <a:t>Se ne pojavi nikjer drugje v besedilu</a:t>
                </a:r>
              </a:p>
            </p:txBody>
          </p:sp>
        </mc:Choice>
        <mc:Fallback xmlns="">
          <p:sp>
            <p:nvSpPr>
              <p:cNvPr id="3" name="Označba mesta vsebine 2">
                <a:extLst>
                  <a:ext uri="{FF2B5EF4-FFF2-40B4-BE49-F238E27FC236}">
                    <a16:creationId xmlns:a16="http://schemas.microsoft.com/office/drawing/2014/main" id="{C5A6CB92-91C8-6614-430D-D040C00C03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5825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DEBFEB-0510-9046-4331-E1B34A52B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Priponska dreva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6976401-BB6D-2784-8D62-2BBB274DE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Definicija: Priponsko drevo podpira naslednje operacije:</a:t>
            </a:r>
          </a:p>
          <a:p>
            <a:pPr marL="544068" lvl="1" indent="-342900">
              <a:buFont typeface="+mj-lt"/>
              <a:buAutoNum type="arabicPeriod"/>
            </a:pPr>
            <a:r>
              <a:rPr lang="sl-SI" dirty="0"/>
              <a:t>koren()</a:t>
            </a:r>
          </a:p>
          <a:p>
            <a:pPr marL="544068" lvl="1" indent="-342900">
              <a:buFont typeface="+mj-lt"/>
              <a:buAutoNum type="arabicPeriod"/>
            </a:pPr>
            <a:r>
              <a:rPr lang="sl-SI" dirty="0" err="1"/>
              <a:t>jeList</a:t>
            </a:r>
            <a:r>
              <a:rPr lang="sl-SI" dirty="0"/>
              <a:t>(v)</a:t>
            </a:r>
          </a:p>
          <a:p>
            <a:pPr marL="544068" lvl="1" indent="-342900">
              <a:buFont typeface="+mj-lt"/>
              <a:buAutoNum type="arabicPeriod"/>
            </a:pPr>
            <a:r>
              <a:rPr lang="sl-SI" dirty="0"/>
              <a:t>otrok(</a:t>
            </a:r>
            <a:r>
              <a:rPr lang="sl-SI" dirty="0" err="1"/>
              <a:t>v,c</a:t>
            </a:r>
            <a:r>
              <a:rPr lang="sl-SI" dirty="0"/>
              <a:t>)</a:t>
            </a:r>
          </a:p>
          <a:p>
            <a:pPr marL="544068" lvl="1" indent="-342900">
              <a:buFont typeface="+mj-lt"/>
              <a:buAutoNum type="arabicPeriod"/>
            </a:pPr>
            <a:r>
              <a:rPr lang="sl-SI" dirty="0"/>
              <a:t>sorojenec(v)</a:t>
            </a:r>
          </a:p>
          <a:p>
            <a:pPr marL="544068" lvl="1" indent="-342900">
              <a:buFont typeface="+mj-lt"/>
              <a:buAutoNum type="arabicPeriod"/>
            </a:pPr>
            <a:r>
              <a:rPr lang="sl-SI" dirty="0"/>
              <a:t>starš(v)</a:t>
            </a:r>
          </a:p>
          <a:p>
            <a:pPr marL="544068" lvl="1" indent="-342900">
              <a:buFont typeface="+mj-lt"/>
              <a:buAutoNum type="arabicPeriod"/>
            </a:pPr>
            <a:r>
              <a:rPr lang="sl-SI" dirty="0"/>
              <a:t>povezava(</a:t>
            </a:r>
            <a:r>
              <a:rPr lang="sl-SI" dirty="0" err="1"/>
              <a:t>v,i</a:t>
            </a:r>
            <a:r>
              <a:rPr lang="sl-SI" dirty="0"/>
              <a:t>)</a:t>
            </a:r>
          </a:p>
          <a:p>
            <a:pPr marL="544068" lvl="1" indent="-342900">
              <a:buFont typeface="+mj-lt"/>
              <a:buAutoNum type="arabicPeriod"/>
            </a:pPr>
            <a:r>
              <a:rPr lang="sl-SI" dirty="0" err="1"/>
              <a:t>SVišina</a:t>
            </a:r>
            <a:r>
              <a:rPr lang="sl-SI" dirty="0"/>
              <a:t>(v)</a:t>
            </a:r>
          </a:p>
          <a:p>
            <a:pPr marL="544068" lvl="1" indent="-342900">
              <a:buFont typeface="+mj-lt"/>
              <a:buAutoNum type="arabicPeriod"/>
            </a:pPr>
            <a:r>
              <a:rPr lang="sl-SI" dirty="0" err="1"/>
              <a:t>lca</a:t>
            </a:r>
            <a:r>
              <a:rPr lang="sl-SI" dirty="0"/>
              <a:t>(</a:t>
            </a:r>
            <a:r>
              <a:rPr lang="sl-SI" dirty="0" err="1"/>
              <a:t>v,w</a:t>
            </a:r>
            <a:r>
              <a:rPr lang="sl-SI" dirty="0"/>
              <a:t>): najnižji skupni predhodnik</a:t>
            </a:r>
          </a:p>
          <a:p>
            <a:pPr marL="544068" lvl="1" indent="-342900">
              <a:buFont typeface="+mj-lt"/>
              <a:buAutoNum type="arabicPeriod"/>
            </a:pPr>
            <a:r>
              <a:rPr lang="sl-SI" dirty="0"/>
              <a:t>sl(v): prionska povezava ali </a:t>
            </a:r>
            <a:r>
              <a:rPr lang="sl-SI" i="1" dirty="0" err="1"/>
              <a:t>suffix</a:t>
            </a:r>
            <a:r>
              <a:rPr lang="sl-SI" i="1" dirty="0"/>
              <a:t> link</a:t>
            </a:r>
          </a:p>
        </p:txBody>
      </p:sp>
    </p:spTree>
    <p:extLst>
      <p:ext uri="{BB962C8B-B14F-4D97-AF65-F5344CB8AC3E}">
        <p14:creationId xmlns:p14="http://schemas.microsoft.com/office/powerpoint/2010/main" val="128435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A09A2F-026D-C21A-D70C-D8265A44D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Definicije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5A6CB92-91C8-6614-430D-D040C00C0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Priponska povezava vozlišča </a:t>
            </a:r>
            <a:r>
              <a:rPr lang="sl-SI" dirty="0">
                <a:latin typeface="Cambria Math" panose="02040503050406030204" pitchFamily="18" charset="0"/>
                <a:ea typeface="Cambria Math" panose="02040503050406030204" pitchFamily="18" charset="0"/>
              </a:rPr>
              <a:t>v </a:t>
            </a:r>
            <a:r>
              <a:rPr lang="sl-SI" dirty="0">
                <a:ea typeface="Cambria Math" panose="02040503050406030204" pitchFamily="18" charset="0"/>
              </a:rPr>
              <a:t>z nizom </a:t>
            </a:r>
            <a:r>
              <a:rPr lang="sl-SI" dirty="0">
                <a:latin typeface="Cambria Math" panose="02040503050406030204" pitchFamily="18" charset="0"/>
                <a:ea typeface="Cambria Math" panose="02040503050406030204" pitchFamily="18" charset="0"/>
              </a:rPr>
              <a:t>y=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r>
              <a:rPr lang="sl-SI" dirty="0">
                <a:latin typeface="Cambria Math" panose="02040503050406030204" pitchFamily="18" charset="0"/>
                <a:ea typeface="Cambria Math" panose="02040503050406030204" pitchFamily="18" charset="0"/>
              </a:rPr>
              <a:t>x </a:t>
            </a:r>
          </a:p>
          <a:p>
            <a:pPr lvl="1"/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 </a:t>
            </a:r>
            <a:r>
              <a:rPr lang="sl-SI" dirty="0">
                <a:ea typeface="Cambria Math" panose="02040503050406030204" pitchFamily="18" charset="0"/>
              </a:rPr>
              <a:t>je črka v </a:t>
            </a:r>
            <a:r>
              <a:rPr lang="sl-SI" dirty="0">
                <a:latin typeface="Cambria Math" panose="02040503050406030204" pitchFamily="18" charset="0"/>
                <a:ea typeface="Cambria Math" panose="02040503050406030204" pitchFamily="18" charset="0"/>
              </a:rPr>
              <a:t>∑</a:t>
            </a:r>
          </a:p>
          <a:p>
            <a:pPr lvl="1"/>
            <a:r>
              <a:rPr lang="sl-SI" dirty="0"/>
              <a:t>Kaže na vozlišče </a:t>
            </a:r>
            <a:r>
              <a:rPr lang="sl-SI" dirty="0">
                <a:latin typeface="Cambria Math" panose="02040503050406030204" pitchFamily="18" charset="0"/>
                <a:ea typeface="Cambria Math" panose="02040503050406030204" pitchFamily="18" charset="0"/>
              </a:rPr>
              <a:t>w</a:t>
            </a:r>
            <a:r>
              <a:rPr lang="sl-SI" dirty="0"/>
              <a:t> z nizom </a:t>
            </a:r>
            <a:r>
              <a:rPr lang="sl-SI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</a:p>
          <a:p>
            <a:pPr lvl="1"/>
            <a:r>
              <a:rPr lang="sl-SI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sl-SI" dirty="0"/>
              <a:t> je lahko prazen niz</a:t>
            </a:r>
          </a:p>
          <a:p>
            <a:endParaRPr lang="sl-SI" dirty="0"/>
          </a:p>
          <a:p>
            <a:r>
              <a:rPr lang="sl-SI" dirty="0"/>
              <a:t>Uporablja:</a:t>
            </a:r>
          </a:p>
          <a:p>
            <a:pPr lvl="1"/>
            <a:r>
              <a:rPr lang="sl-SI" dirty="0"/>
              <a:t>Izgradnja priponskega drevesa</a:t>
            </a:r>
          </a:p>
          <a:p>
            <a:pPr lvl="1"/>
            <a:r>
              <a:rPr lang="sl-SI" dirty="0"/>
              <a:t>Iskanje v drevesu</a:t>
            </a:r>
          </a:p>
        </p:txBody>
      </p:sp>
    </p:spTree>
    <p:extLst>
      <p:ext uri="{BB962C8B-B14F-4D97-AF65-F5344CB8AC3E}">
        <p14:creationId xmlns:p14="http://schemas.microsoft.com/office/powerpoint/2010/main" val="332893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A09A2F-026D-C21A-D70C-D8265A44D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Definicije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5A6CB92-91C8-6614-430D-D040C00C0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Kompaktna podatkovna struktura potrebuje manj kot O(n) bitov </a:t>
            </a:r>
          </a:p>
          <a:p>
            <a:r>
              <a:rPr lang="sl-SI" dirty="0"/>
              <a:t>Struktura podpira iste operacije kot originalna predstavitev</a:t>
            </a:r>
          </a:p>
        </p:txBody>
      </p:sp>
    </p:spTree>
    <p:extLst>
      <p:ext uri="{BB962C8B-B14F-4D97-AF65-F5344CB8AC3E}">
        <p14:creationId xmlns:p14="http://schemas.microsoft.com/office/powerpoint/2010/main" val="3116566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BCEA25-C1E1-5806-D1C0-3A5F547C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Priponska dreva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C5B7010-16F6-10A9-E85D-BECCFB498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Implementacija abstraktne podatkovne strukture</a:t>
            </a:r>
          </a:p>
          <a:p>
            <a:pPr lvl="1"/>
            <a:r>
              <a:rPr lang="sl-SI" dirty="0"/>
              <a:t>Vsak list predstavlja pripono</a:t>
            </a:r>
          </a:p>
          <a:p>
            <a:pPr lvl="1"/>
            <a:r>
              <a:rPr lang="sl-SI" dirty="0"/>
              <a:t>Dodatne povezave med notranjimi vozlišči za hitrejšo izgradnjo drevesa</a:t>
            </a:r>
          </a:p>
        </p:txBody>
      </p:sp>
    </p:spTree>
    <p:extLst>
      <p:ext uri="{BB962C8B-B14F-4D97-AF65-F5344CB8AC3E}">
        <p14:creationId xmlns:p14="http://schemas.microsoft.com/office/powerpoint/2010/main" val="255128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BCEA25-C1E1-5806-D1C0-3A5F547C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Priponska dreva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C5B7010-16F6-10A9-E85D-BECCFB498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Čas izgradnje priponskega drevesa je O(n)</a:t>
            </a:r>
          </a:p>
          <a:p>
            <a:endParaRPr lang="sl-SI" dirty="0"/>
          </a:p>
          <a:p>
            <a:r>
              <a:rPr lang="sl-SI" dirty="0"/>
              <a:t>Dva načina izgradnje drevesa:</a:t>
            </a:r>
          </a:p>
          <a:p>
            <a:pPr lvl="1"/>
            <a:r>
              <a:rPr lang="sl-SI" dirty="0"/>
              <a:t>Vzvratna izgradnja drevesa – </a:t>
            </a:r>
            <a:r>
              <a:rPr lang="sl-SI" dirty="0" err="1"/>
              <a:t>McCreightov</a:t>
            </a:r>
            <a:r>
              <a:rPr lang="sl-SI" dirty="0"/>
              <a:t> algoritem</a:t>
            </a:r>
            <a:endParaRPr lang="sl-SI" sz="16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sl-SI" dirty="0"/>
              <a:t>On-line konstrukcija drevesa – </a:t>
            </a:r>
            <a:r>
              <a:rPr lang="sl-SI" dirty="0" err="1"/>
              <a:t>Ukkonenov</a:t>
            </a:r>
            <a:r>
              <a:rPr lang="sl-SI" dirty="0"/>
              <a:t>  algoritem</a:t>
            </a:r>
          </a:p>
          <a:p>
            <a:endParaRPr lang="sl-SI" dirty="0"/>
          </a:p>
          <a:p>
            <a:r>
              <a:rPr lang="sl-SI" dirty="0"/>
              <a:t>Primer On-line konstrukcije drevesa za besedo: kokoš</a:t>
            </a:r>
          </a:p>
        </p:txBody>
      </p:sp>
    </p:spTree>
    <p:extLst>
      <p:ext uri="{BB962C8B-B14F-4D97-AF65-F5344CB8AC3E}">
        <p14:creationId xmlns:p14="http://schemas.microsoft.com/office/powerpoint/2010/main" val="37504245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704</TotalTime>
  <Words>814</Words>
  <Application>Microsoft Office PowerPoint</Application>
  <PresentationFormat>Širokozaslonsko</PresentationFormat>
  <Paragraphs>168</Paragraphs>
  <Slides>27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27</vt:i4>
      </vt:variant>
    </vt:vector>
  </HeadingPairs>
  <TitlesOfParts>
    <vt:vector size="32" baseType="lpstr">
      <vt:lpstr>Calibri</vt:lpstr>
      <vt:lpstr>Calibri Light</vt:lpstr>
      <vt:lpstr>Cambria Math</vt:lpstr>
      <vt:lpstr>CMR12</vt:lpstr>
      <vt:lpstr>Retrospektiva</vt:lpstr>
      <vt:lpstr>Kompaktna priponska drevesa</vt:lpstr>
      <vt:lpstr>Kazalo</vt:lpstr>
      <vt:lpstr>Opis problema</vt:lpstr>
      <vt:lpstr>Definicije</vt:lpstr>
      <vt:lpstr>Priponska dreva</vt:lpstr>
      <vt:lpstr>Definicije</vt:lpstr>
      <vt:lpstr>Definicije</vt:lpstr>
      <vt:lpstr>Priponska dreva</vt:lpstr>
      <vt:lpstr>Priponska dreva</vt:lpstr>
      <vt:lpstr>Primer konstrukcije priponskega drevesa</vt:lpstr>
      <vt:lpstr>Primer konstrukcije priponskega drevesa</vt:lpstr>
      <vt:lpstr>Primer konstrukcije priponskega drevesa</vt:lpstr>
      <vt:lpstr>Primer konstrukcije priponskega drevesa</vt:lpstr>
      <vt:lpstr>Primer konstrukcije priponskega drevesa</vt:lpstr>
      <vt:lpstr>Primer konstrukcije priponskega drevesa</vt:lpstr>
      <vt:lpstr>Priponska dreva</vt:lpstr>
      <vt:lpstr>Kompaktna priponska drevesa</vt:lpstr>
      <vt:lpstr>Kompaktna priponska drevesa</vt:lpstr>
      <vt:lpstr>Kompaktna priponska drevesa</vt:lpstr>
      <vt:lpstr>Kompaktna priponska drevesa</vt:lpstr>
      <vt:lpstr>Kompaktna priponska drevesa</vt:lpstr>
      <vt:lpstr>Kompaktna priponska drevesa - primer</vt:lpstr>
      <vt:lpstr>Časovne zahtevnosti</vt:lpstr>
      <vt:lpstr>Kompaktna priponska drevesa</vt:lpstr>
      <vt:lpstr>Kompaktna priponska drevesa - izboljšave</vt:lpstr>
      <vt:lpstr>Zaključek</vt:lpstr>
      <vt:lpstr>Vprašanja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Jani Suban</dc:creator>
  <cp:lastModifiedBy>Jani Suban</cp:lastModifiedBy>
  <cp:revision>79</cp:revision>
  <dcterms:created xsi:type="dcterms:W3CDTF">2024-04-19T08:24:12Z</dcterms:created>
  <dcterms:modified xsi:type="dcterms:W3CDTF">2024-06-24T10:20:43Z</dcterms:modified>
</cp:coreProperties>
</file>