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8288000" cy="10287000"/>
  <p:notesSz cx="6858000" cy="9144000"/>
  <p:embeddedFontLst>
    <p:embeddedFont>
      <p:font typeface="Computer Says No" panose="020B0604020202020204" charset="0"/>
      <p:regular r:id="rId12"/>
    </p:embeddedFont>
    <p:embeddedFont>
      <p:font typeface="Poppins Light" panose="000004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C8D289-29C5-4BD8-A015-36D01A162892}" v="29" dt="2024-04-15T16:36:34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šan Todorović" userId="bc0efab5-516e-496d-a2fe-f0bb969c10fa" providerId="ADAL" clId="{E8C8D289-29C5-4BD8-A015-36D01A162892}"/>
    <pc:docChg chg="undo redo custSel addSld delSld modSld sldOrd">
      <pc:chgData name="Dušan Todorović" userId="bc0efab5-516e-496d-a2fe-f0bb969c10fa" providerId="ADAL" clId="{E8C8D289-29C5-4BD8-A015-36D01A162892}" dt="2024-04-15T16:53:04.972" v="205" actId="47"/>
      <pc:docMkLst>
        <pc:docMk/>
      </pc:docMkLst>
      <pc:sldChg chg="modSp mod modNotesTx">
        <pc:chgData name="Dušan Todorović" userId="bc0efab5-516e-496d-a2fe-f0bb969c10fa" providerId="ADAL" clId="{E8C8D289-29C5-4BD8-A015-36D01A162892}" dt="2024-04-15T14:17:21.454" v="104" actId="20577"/>
        <pc:sldMkLst>
          <pc:docMk/>
          <pc:sldMk cId="0" sldId="256"/>
        </pc:sldMkLst>
        <pc:spChg chg="mod">
          <ac:chgData name="Dušan Todorović" userId="bc0efab5-516e-496d-a2fe-f0bb969c10fa" providerId="ADAL" clId="{E8C8D289-29C5-4BD8-A015-36D01A162892}" dt="2024-04-15T10:42:32.075" v="55" actId="20577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Dušan Todorović" userId="bc0efab5-516e-496d-a2fe-f0bb969c10fa" providerId="ADAL" clId="{E8C8D289-29C5-4BD8-A015-36D01A162892}" dt="2024-04-13T20:47:27.766" v="30" actId="2711"/>
        <pc:sldMkLst>
          <pc:docMk/>
          <pc:sldMk cId="0" sldId="257"/>
        </pc:sldMkLst>
        <pc:spChg chg="mod">
          <ac:chgData name="Dušan Todorović" userId="bc0efab5-516e-496d-a2fe-f0bb969c10fa" providerId="ADAL" clId="{E8C8D289-29C5-4BD8-A015-36D01A162892}" dt="2024-04-13T20:43:41.136" v="14" actId="2711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7:27.766" v="30" actId="2711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Dušan Todorović" userId="bc0efab5-516e-496d-a2fe-f0bb969c10fa" providerId="ADAL" clId="{E8C8D289-29C5-4BD8-A015-36D01A162892}" dt="2024-04-15T10:42:24.932" v="53" actId="20577"/>
        <pc:sldMkLst>
          <pc:docMk/>
          <pc:sldMk cId="0" sldId="258"/>
        </pc:sldMkLst>
        <pc:spChg chg="mod">
          <ac:chgData name="Dušan Todorović" userId="bc0efab5-516e-496d-a2fe-f0bb969c10fa" providerId="ADAL" clId="{E8C8D289-29C5-4BD8-A015-36D01A162892}" dt="2024-04-15T10:42:24.932" v="53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7:37.064" v="32" actId="2711"/>
          <ac:spMkLst>
            <pc:docMk/>
            <pc:sldMk cId="0" sldId="258"/>
            <ac:spMk id="5" creationId="{00000000-0000-0000-0000-000000000000}"/>
          </ac:spMkLst>
        </pc:spChg>
      </pc:sldChg>
      <pc:sldChg chg="modSp mod ord">
        <pc:chgData name="Dušan Todorović" userId="bc0efab5-516e-496d-a2fe-f0bb969c10fa" providerId="ADAL" clId="{E8C8D289-29C5-4BD8-A015-36D01A162892}" dt="2024-04-15T08:47:04.079" v="47"/>
        <pc:sldMkLst>
          <pc:docMk/>
          <pc:sldMk cId="0" sldId="259"/>
        </pc:sldMkLst>
        <pc:spChg chg="mod">
          <ac:chgData name="Dušan Todorović" userId="bc0efab5-516e-496d-a2fe-f0bb969c10fa" providerId="ADAL" clId="{E8C8D289-29C5-4BD8-A015-36D01A162892}" dt="2024-04-13T20:45:29.543" v="18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5:50.130" v="19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5:20.627" v="1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6:06.815" v="21" actId="1076"/>
          <ac:spMkLst>
            <pc:docMk/>
            <pc:sldMk cId="0" sldId="259"/>
            <ac:spMk id="13" creationId="{00000000-0000-0000-0000-000000000000}"/>
          </ac:spMkLst>
        </pc:spChg>
      </pc:sldChg>
      <pc:sldChg chg="modSp mod">
        <pc:chgData name="Dušan Todorović" userId="bc0efab5-516e-496d-a2fe-f0bb969c10fa" providerId="ADAL" clId="{E8C8D289-29C5-4BD8-A015-36D01A162892}" dt="2024-04-14T21:31:10.416" v="45" actId="20577"/>
        <pc:sldMkLst>
          <pc:docMk/>
          <pc:sldMk cId="0" sldId="260"/>
        </pc:sldMkLst>
        <pc:spChg chg="mod">
          <ac:chgData name="Dušan Todorović" userId="bc0efab5-516e-496d-a2fe-f0bb969c10fa" providerId="ADAL" clId="{E8C8D289-29C5-4BD8-A015-36D01A162892}" dt="2024-04-13T21:04:56.543" v="34" actId="404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4T21:30:37.318" v="41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4T21:31:10.416" v="45" actId="20577"/>
          <ac:spMkLst>
            <pc:docMk/>
            <pc:sldMk cId="0" sldId="260"/>
            <ac:spMk id="8" creationId="{00000000-0000-0000-0000-000000000000}"/>
          </ac:spMkLst>
        </pc:spChg>
      </pc:sldChg>
      <pc:sldChg chg="modSp mod">
        <pc:chgData name="Dušan Todorović" userId="bc0efab5-516e-496d-a2fe-f0bb969c10fa" providerId="ADAL" clId="{E8C8D289-29C5-4BD8-A015-36D01A162892}" dt="2024-04-15T12:49:06.592" v="83" actId="14100"/>
        <pc:sldMkLst>
          <pc:docMk/>
          <pc:sldMk cId="0" sldId="261"/>
        </pc:sldMkLst>
        <pc:spChg chg="mod">
          <ac:chgData name="Dušan Todorović" userId="bc0efab5-516e-496d-a2fe-f0bb969c10fa" providerId="ADAL" clId="{E8C8D289-29C5-4BD8-A015-36D01A162892}" dt="2024-04-15T12:49:06.592" v="83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1:07:42.537" v="36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5T12:47:09.167" v="59"/>
          <ac:spMkLst>
            <pc:docMk/>
            <pc:sldMk cId="0" sldId="261"/>
            <ac:spMk id="12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6:49.288" v="2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3T20:46:46.565" v="26"/>
          <ac:spMkLst>
            <pc:docMk/>
            <pc:sldMk cId="0" sldId="261"/>
            <ac:spMk id="14" creationId="{00000000-0000-0000-0000-000000000000}"/>
          </ac:spMkLst>
        </pc:spChg>
      </pc:sldChg>
      <pc:sldChg chg="modSp">
        <pc:chgData name="Dušan Todorović" userId="bc0efab5-516e-496d-a2fe-f0bb969c10fa" providerId="ADAL" clId="{E8C8D289-29C5-4BD8-A015-36D01A162892}" dt="2024-04-13T20:46:59.051" v="28"/>
        <pc:sldMkLst>
          <pc:docMk/>
          <pc:sldMk cId="0" sldId="262"/>
        </pc:sldMkLst>
        <pc:spChg chg="mod">
          <ac:chgData name="Dušan Todorović" userId="bc0efab5-516e-496d-a2fe-f0bb969c10fa" providerId="ADAL" clId="{E8C8D289-29C5-4BD8-A015-36D01A162892}" dt="2024-04-13T20:46:59.051" v="28"/>
          <ac:spMkLst>
            <pc:docMk/>
            <pc:sldMk cId="0" sldId="262"/>
            <ac:spMk id="5" creationId="{00000000-0000-0000-0000-000000000000}"/>
          </ac:spMkLst>
        </pc:spChg>
      </pc:sldChg>
      <pc:sldChg chg="modSp new del mod">
        <pc:chgData name="Dušan Todorović" userId="bc0efab5-516e-496d-a2fe-f0bb969c10fa" providerId="ADAL" clId="{E8C8D289-29C5-4BD8-A015-36D01A162892}" dt="2024-04-15T16:53:04.972" v="205" actId="47"/>
        <pc:sldMkLst>
          <pc:docMk/>
          <pc:sldMk cId="1603161876" sldId="264"/>
        </pc:sldMkLst>
        <pc:spChg chg="mod">
          <ac:chgData name="Dušan Todorović" userId="bc0efab5-516e-496d-a2fe-f0bb969c10fa" providerId="ADAL" clId="{E8C8D289-29C5-4BD8-A015-36D01A162892}" dt="2024-04-15T14:19:35.216" v="116" actId="20577"/>
          <ac:spMkLst>
            <pc:docMk/>
            <pc:sldMk cId="1603161876" sldId="264"/>
            <ac:spMk id="2" creationId="{3EC8043B-1C08-0095-2503-7E4D329C77EA}"/>
          </ac:spMkLst>
        </pc:spChg>
      </pc:sldChg>
      <pc:sldChg chg="new del">
        <pc:chgData name="Dušan Todorović" userId="bc0efab5-516e-496d-a2fe-f0bb969c10fa" providerId="ADAL" clId="{E8C8D289-29C5-4BD8-A015-36D01A162892}" dt="2024-04-15T14:18:41.782" v="106" actId="47"/>
        <pc:sldMkLst>
          <pc:docMk/>
          <pc:sldMk cId="3489971275" sldId="264"/>
        </pc:sldMkLst>
      </pc:sldChg>
      <pc:sldChg chg="addSp delSp modSp add mod ord">
        <pc:chgData name="Dušan Todorović" userId="bc0efab5-516e-496d-a2fe-f0bb969c10fa" providerId="ADAL" clId="{E8C8D289-29C5-4BD8-A015-36D01A162892}" dt="2024-04-15T16:52:56.433" v="204" actId="114"/>
        <pc:sldMkLst>
          <pc:docMk/>
          <pc:sldMk cId="2356098354" sldId="265"/>
        </pc:sldMkLst>
        <pc:spChg chg="add del mod">
          <ac:chgData name="Dušan Todorović" userId="bc0efab5-516e-496d-a2fe-f0bb969c10fa" providerId="ADAL" clId="{E8C8D289-29C5-4BD8-A015-36D01A162892}" dt="2024-04-15T16:31:19.500" v="148" actId="478"/>
          <ac:spMkLst>
            <pc:docMk/>
            <pc:sldMk cId="2356098354" sldId="265"/>
            <ac:spMk id="2" creationId="{00000000-0000-0000-0000-000000000000}"/>
          </ac:spMkLst>
        </pc:spChg>
        <pc:spChg chg="mod">
          <ac:chgData name="Dušan Todorović" userId="bc0efab5-516e-496d-a2fe-f0bb969c10fa" providerId="ADAL" clId="{E8C8D289-29C5-4BD8-A015-36D01A162892}" dt="2024-04-15T16:32:18.051" v="161" actId="20577"/>
          <ac:spMkLst>
            <pc:docMk/>
            <pc:sldMk cId="2356098354" sldId="265"/>
            <ac:spMk id="5" creationId="{00000000-0000-0000-0000-000000000000}"/>
          </ac:spMkLst>
        </pc:spChg>
        <pc:spChg chg="del">
          <ac:chgData name="Dušan Todorović" userId="bc0efab5-516e-496d-a2fe-f0bb969c10fa" providerId="ADAL" clId="{E8C8D289-29C5-4BD8-A015-36D01A162892}" dt="2024-04-15T16:30:55.360" v="123" actId="478"/>
          <ac:spMkLst>
            <pc:docMk/>
            <pc:sldMk cId="2356098354" sldId="265"/>
            <ac:spMk id="6" creationId="{00000000-0000-0000-0000-000000000000}"/>
          </ac:spMkLst>
        </pc:spChg>
        <pc:spChg chg="del">
          <ac:chgData name="Dušan Todorović" userId="bc0efab5-516e-496d-a2fe-f0bb969c10fa" providerId="ADAL" clId="{E8C8D289-29C5-4BD8-A015-36D01A162892}" dt="2024-04-15T16:31:29.117" v="149" actId="478"/>
          <ac:spMkLst>
            <pc:docMk/>
            <pc:sldMk cId="2356098354" sldId="265"/>
            <ac:spMk id="7" creationId="{00000000-0000-0000-0000-000000000000}"/>
          </ac:spMkLst>
        </pc:spChg>
        <pc:spChg chg="del">
          <ac:chgData name="Dušan Todorović" userId="bc0efab5-516e-496d-a2fe-f0bb969c10fa" providerId="ADAL" clId="{E8C8D289-29C5-4BD8-A015-36D01A162892}" dt="2024-04-15T16:31:33.881" v="150" actId="478"/>
          <ac:spMkLst>
            <pc:docMk/>
            <pc:sldMk cId="2356098354" sldId="265"/>
            <ac:spMk id="8" creationId="{00000000-0000-0000-0000-000000000000}"/>
          </ac:spMkLst>
        </pc:spChg>
        <pc:spChg chg="add del mod">
          <ac:chgData name="Dušan Todorović" userId="bc0efab5-516e-496d-a2fe-f0bb969c10fa" providerId="ADAL" clId="{E8C8D289-29C5-4BD8-A015-36D01A162892}" dt="2024-04-15T16:31:14.447" v="141" actId="47"/>
          <ac:spMkLst>
            <pc:docMk/>
            <pc:sldMk cId="2356098354" sldId="265"/>
            <ac:spMk id="9" creationId="{00000000-0000-0000-0000-000000000000}"/>
          </ac:spMkLst>
        </pc:spChg>
        <pc:spChg chg="add del mod">
          <ac:chgData name="Dušan Todorović" userId="bc0efab5-516e-496d-a2fe-f0bb969c10fa" providerId="ADAL" clId="{E8C8D289-29C5-4BD8-A015-36D01A162892}" dt="2024-04-15T16:31:17.658" v="146" actId="6549"/>
          <ac:spMkLst>
            <pc:docMk/>
            <pc:sldMk cId="2356098354" sldId="265"/>
            <ac:spMk id="10" creationId="{00000000-0000-0000-0000-000000000000}"/>
          </ac:spMkLst>
        </pc:spChg>
        <pc:spChg chg="del mod">
          <ac:chgData name="Dušan Todorović" userId="bc0efab5-516e-496d-a2fe-f0bb969c10fa" providerId="ADAL" clId="{E8C8D289-29C5-4BD8-A015-36D01A162892}" dt="2024-04-15T16:31:49.233" v="155"/>
          <ac:spMkLst>
            <pc:docMk/>
            <pc:sldMk cId="2356098354" sldId="265"/>
            <ac:spMk id="11" creationId="{00000000-0000-0000-0000-000000000000}"/>
          </ac:spMkLst>
        </pc:spChg>
        <pc:spChg chg="del mod">
          <ac:chgData name="Dušan Todorović" userId="bc0efab5-516e-496d-a2fe-f0bb969c10fa" providerId="ADAL" clId="{E8C8D289-29C5-4BD8-A015-36D01A162892}" dt="2024-04-15T16:31:49.234" v="157"/>
          <ac:spMkLst>
            <pc:docMk/>
            <pc:sldMk cId="2356098354" sldId="265"/>
            <ac:spMk id="12" creationId="{00000000-0000-0000-0000-000000000000}"/>
          </ac:spMkLst>
        </pc:spChg>
        <pc:spChg chg="add del mod">
          <ac:chgData name="Dušan Todorović" userId="bc0efab5-516e-496d-a2fe-f0bb969c10fa" providerId="ADAL" clId="{E8C8D289-29C5-4BD8-A015-36D01A162892}" dt="2024-04-15T16:31:17.083" v="145" actId="6549"/>
          <ac:spMkLst>
            <pc:docMk/>
            <pc:sldMk cId="2356098354" sldId="265"/>
            <ac:spMk id="13" creationId="{00000000-0000-0000-0000-000000000000}"/>
          </ac:spMkLst>
        </pc:spChg>
        <pc:spChg chg="add del mod">
          <ac:chgData name="Dušan Todorović" userId="bc0efab5-516e-496d-a2fe-f0bb969c10fa" providerId="ADAL" clId="{E8C8D289-29C5-4BD8-A015-36D01A162892}" dt="2024-04-15T16:31:11.421" v="140" actId="47"/>
          <ac:spMkLst>
            <pc:docMk/>
            <pc:sldMk cId="2356098354" sldId="265"/>
            <ac:spMk id="14" creationId="{00000000-0000-0000-0000-000000000000}"/>
          </ac:spMkLst>
        </pc:spChg>
        <pc:spChg chg="add">
          <ac:chgData name="Dušan Todorović" userId="bc0efab5-516e-496d-a2fe-f0bb969c10fa" providerId="ADAL" clId="{E8C8D289-29C5-4BD8-A015-36D01A162892}" dt="2024-04-15T16:32:08.766" v="158"/>
          <ac:spMkLst>
            <pc:docMk/>
            <pc:sldMk cId="2356098354" sldId="265"/>
            <ac:spMk id="15" creationId="{B5F4F872-6767-27BD-A820-FC9F34180333}"/>
          </ac:spMkLst>
        </pc:spChg>
        <pc:spChg chg="add mod">
          <ac:chgData name="Dušan Todorović" userId="bc0efab5-516e-496d-a2fe-f0bb969c10fa" providerId="ADAL" clId="{E8C8D289-29C5-4BD8-A015-36D01A162892}" dt="2024-04-15T16:52:56.433" v="204" actId="114"/>
          <ac:spMkLst>
            <pc:docMk/>
            <pc:sldMk cId="2356098354" sldId="265"/>
            <ac:spMk id="16" creationId="{C582864A-E213-213D-AF3F-B8CBBC3B911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8EEA9-63C1-44D8-81B9-18BC0BB63657}" type="datetimeFigureOut">
              <a:rPr lang="en-US" smtClean="0"/>
              <a:t>15-Apr-24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F04CA-DDAC-4D3A-873B-6988EC929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Dodati</a:t>
            </a:r>
            <a:r>
              <a:rPr lang="en-US" dirty="0"/>
              <a:t> reference!!!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F04CA-DDAC-4D3A-873B-6988EC929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6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@dallanoce.fd/explainable-ai-a-complete-summary-of-the-main-methods-a28f9ab132f7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oreilly.com/content/introduction-to-local-interpretable-model-agnostic-explanations-lim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dium.com/@nonamedev/explainability-in-deep-learning-demystifying-the-black-box-2ae4db2a48be" TargetMode="External"/><Relationship Id="rId5" Type="http://schemas.openxmlformats.org/officeDocument/2006/relationships/hyperlink" Target="https://neptune.ai/blog/explainability-auditability-ml-definitions-techniques-tools" TargetMode="External"/><Relationship Id="rId4" Type="http://schemas.openxmlformats.org/officeDocument/2006/relationships/hyperlink" Target="https://christophm.github.io/interpretable-ml-book/preface-by-the-autho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916" b="-86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576678" y="5143500"/>
            <a:ext cx="10008973" cy="9258300"/>
          </a:xfrm>
          <a:custGeom>
            <a:avLst/>
            <a:gdLst/>
            <a:ahLst/>
            <a:cxnLst/>
            <a:rect l="l" t="t" r="r" b="b"/>
            <a:pathLst>
              <a:path w="10008973" h="9258300">
                <a:moveTo>
                  <a:pt x="0" y="0"/>
                </a:moveTo>
                <a:lnTo>
                  <a:pt x="10008973" y="0"/>
                </a:lnTo>
                <a:lnTo>
                  <a:pt x="1000897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49" r="-62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68070" y="-2818506"/>
            <a:ext cx="4825046" cy="4219769"/>
          </a:xfrm>
          <a:custGeom>
            <a:avLst/>
            <a:gdLst/>
            <a:ahLst/>
            <a:cxnLst/>
            <a:rect l="l" t="t" r="r" b="b"/>
            <a:pathLst>
              <a:path w="4825046" h="4219769">
                <a:moveTo>
                  <a:pt x="0" y="0"/>
                </a:moveTo>
                <a:lnTo>
                  <a:pt x="4825046" y="0"/>
                </a:lnTo>
                <a:lnTo>
                  <a:pt x="4825046" y="4219769"/>
                </a:lnTo>
                <a:lnTo>
                  <a:pt x="0" y="4219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1481" y="-411480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70565" y="7040270"/>
            <a:ext cx="6926813" cy="144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2714" dirty="0" err="1">
                <a:solidFill>
                  <a:schemeClr val="bg1"/>
                </a:solidFill>
                <a:latin typeface="Poppins Light"/>
              </a:rPr>
              <a:t>Studen</a:t>
            </a:r>
            <a:r>
              <a:rPr lang="en-US" sz="2714" dirty="0">
                <a:solidFill>
                  <a:schemeClr val="bg1"/>
                </a:solidFill>
                <a:latin typeface="Poppins Light"/>
              </a:rPr>
              <a:t>: Dušan </a:t>
            </a:r>
            <a:r>
              <a:rPr lang="en-US" sz="2714" dirty="0" err="1">
                <a:solidFill>
                  <a:schemeClr val="bg1"/>
                </a:solidFill>
                <a:latin typeface="Poppins Light"/>
              </a:rPr>
              <a:t>Todorovć</a:t>
            </a:r>
            <a:r>
              <a:rPr lang="en-US" sz="2714" dirty="0">
                <a:solidFill>
                  <a:schemeClr val="bg1"/>
                </a:solidFill>
                <a:latin typeface="Poppins Light"/>
              </a:rPr>
              <a:t> 89232094</a:t>
            </a:r>
          </a:p>
          <a:p>
            <a:pPr algn="ctr">
              <a:lnSpc>
                <a:spcPts val="3799"/>
              </a:lnSpc>
            </a:pPr>
            <a:r>
              <a:rPr lang="en-US" sz="2714" dirty="0">
                <a:solidFill>
                  <a:schemeClr val="bg1"/>
                </a:solidFill>
                <a:latin typeface="Poppins Light"/>
              </a:rPr>
              <a:t>Mentor: Branko </a:t>
            </a:r>
            <a:r>
              <a:rPr lang="en-US" sz="2714" dirty="0" err="1">
                <a:solidFill>
                  <a:schemeClr val="bg1"/>
                </a:solidFill>
                <a:latin typeface="Poppins Light"/>
              </a:rPr>
              <a:t>Kavšek</a:t>
            </a:r>
            <a:endParaRPr lang="en-US" sz="2714" dirty="0">
              <a:solidFill>
                <a:schemeClr val="bg1"/>
              </a:solidFill>
              <a:latin typeface="Poppins Light"/>
            </a:endParaRPr>
          </a:p>
          <a:p>
            <a:pPr algn="ctr">
              <a:lnSpc>
                <a:spcPts val="3799"/>
              </a:lnSpc>
            </a:pPr>
            <a:endParaRPr lang="en-US" sz="2714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91635" y="1333816"/>
            <a:ext cx="3948234" cy="1724379"/>
          </a:xfrm>
          <a:custGeom>
            <a:avLst/>
            <a:gdLst/>
            <a:ahLst/>
            <a:cxnLst/>
            <a:rect l="l" t="t" r="r" b="b"/>
            <a:pathLst>
              <a:path w="3948234" h="1724379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01689" y="8426785"/>
            <a:ext cx="4729467" cy="4047169"/>
          </a:xfrm>
          <a:custGeom>
            <a:avLst/>
            <a:gdLst/>
            <a:ahLst/>
            <a:cxnLst/>
            <a:rect l="l" t="t" r="r" b="b"/>
            <a:pathLst>
              <a:path w="4729467" h="4047169">
                <a:moveTo>
                  <a:pt x="0" y="0"/>
                </a:moveTo>
                <a:lnTo>
                  <a:pt x="4729467" y="0"/>
                </a:lnTo>
                <a:lnTo>
                  <a:pt x="4729467" y="4047170"/>
                </a:lnTo>
                <a:lnTo>
                  <a:pt x="0" y="4047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507476" y="2817441"/>
            <a:ext cx="8142603" cy="3731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pl-PL" sz="13492" dirty="0">
                <a:solidFill>
                  <a:schemeClr val="bg1"/>
                </a:solidFill>
                <a:latin typeface="Computer Says No"/>
              </a:rPr>
              <a:t>TEHNIKE ZA RAZLOŽLJIVOST V </a:t>
            </a:r>
            <a:r>
              <a:rPr lang="en-US" sz="13492" dirty="0">
                <a:solidFill>
                  <a:schemeClr val="bg1"/>
                </a:solidFill>
                <a:latin typeface="Computer Says No"/>
              </a:rPr>
              <a:t>SU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9992168" y="1795880"/>
            <a:ext cx="8078630" cy="11840963"/>
          </a:xfrm>
          <a:custGeom>
            <a:avLst/>
            <a:gdLst/>
            <a:ahLst/>
            <a:cxnLst/>
            <a:rect l="l" t="t" r="r" b="b"/>
            <a:pathLst>
              <a:path w="8078630" h="11840963">
                <a:moveTo>
                  <a:pt x="8078630" y="0"/>
                </a:moveTo>
                <a:lnTo>
                  <a:pt x="0" y="0"/>
                </a:lnTo>
                <a:lnTo>
                  <a:pt x="0" y="11840963"/>
                </a:lnTo>
                <a:lnTo>
                  <a:pt x="8078630" y="11840963"/>
                </a:lnTo>
                <a:lnTo>
                  <a:pt x="807863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31FA8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7851" y="1222001"/>
            <a:ext cx="8551449" cy="6896330"/>
          </a:xfrm>
          <a:custGeom>
            <a:avLst/>
            <a:gdLst/>
            <a:ahLst/>
            <a:cxnLst/>
            <a:rect l="l" t="t" r="r" b="b"/>
            <a:pathLst>
              <a:path w="8551449" h="6896330">
                <a:moveTo>
                  <a:pt x="0" y="0"/>
                </a:moveTo>
                <a:lnTo>
                  <a:pt x="8551449" y="0"/>
                </a:lnTo>
                <a:lnTo>
                  <a:pt x="8551449" y="6896330"/>
                </a:lnTo>
                <a:lnTo>
                  <a:pt x="0" y="6896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6862" y="2475264"/>
            <a:ext cx="724264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0150"/>
              </a:lnSpc>
              <a:spcBef>
                <a:spcPct val="0"/>
              </a:spcBef>
            </a:pPr>
            <a:r>
              <a:rPr lang="en-US" sz="14097" dirty="0">
                <a:solidFill>
                  <a:schemeClr val="bg1"/>
                </a:solidFill>
                <a:latin typeface="Computer Says No"/>
              </a:rPr>
              <a:t>UVOD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8720" y="3705710"/>
            <a:ext cx="6920791" cy="185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3"/>
              </a:lnSpc>
            </a:pP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Razlaga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je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ključna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sestavina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razvoju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uporabi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strojnih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modelov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kar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nam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omogoča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da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prodremo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procese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odločanja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razumemo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njihovo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zanesljivost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ter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uporabnost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realnih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situacijah</a:t>
            </a:r>
            <a:endParaRPr lang="en-US" sz="2088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1578768" y="6036768"/>
            <a:ext cx="6920742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78768" y="6904992"/>
            <a:ext cx="12234776" cy="209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0"/>
              </a:lnSpc>
            </a:pP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Raziskali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bomo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zakaj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je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pojasnjevanje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pomembno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primere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njegove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uporabe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različnih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področjih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ter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ključne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tehnike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ki se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uporabljajo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za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interpretacijo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modelov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Ugotovili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bomo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kako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lahko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lokalno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globalno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pojasnjevanje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vizualizacija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pomembnost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značilk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drugi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pristopi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pomagajo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razumeti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kako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'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razmišljajo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'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modeli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kako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sprejemajo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odločitve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  <a:endParaRPr lang="en-US" sz="2321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19660"/>
            <a:ext cx="9318389" cy="5595357"/>
          </a:xfrm>
          <a:custGeom>
            <a:avLst/>
            <a:gdLst/>
            <a:ahLst/>
            <a:cxnLst/>
            <a:rect l="l" t="t" r="r" b="b"/>
            <a:pathLst>
              <a:path w="9318389" h="5595357">
                <a:moveTo>
                  <a:pt x="0" y="0"/>
                </a:moveTo>
                <a:lnTo>
                  <a:pt x="9318389" y="0"/>
                </a:lnTo>
                <a:lnTo>
                  <a:pt x="9318389" y="5595358"/>
                </a:lnTo>
                <a:lnTo>
                  <a:pt x="0" y="5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4" r="-103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35996" y="-2163135"/>
            <a:ext cx="6613789" cy="5640759"/>
          </a:xfrm>
          <a:custGeom>
            <a:avLst/>
            <a:gdLst/>
            <a:ahLst/>
            <a:cxnLst/>
            <a:rect l="l" t="t" r="r" b="b"/>
            <a:pathLst>
              <a:path w="6613789" h="5640759">
                <a:moveTo>
                  <a:pt x="0" y="0"/>
                </a:moveTo>
                <a:lnTo>
                  <a:pt x="6613790" y="0"/>
                </a:lnTo>
                <a:lnTo>
                  <a:pt x="6613790" y="5640759"/>
                </a:lnTo>
                <a:lnTo>
                  <a:pt x="0" y="5640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04352" y="1768530"/>
            <a:ext cx="11556565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8235"/>
              </a:lnSpc>
              <a:spcBef>
                <a:spcPct val="0"/>
              </a:spcBef>
            </a:pPr>
            <a:r>
              <a:rPr lang="en-US" sz="11438" dirty="0" err="1">
                <a:solidFill>
                  <a:schemeClr val="bg1"/>
                </a:solidFill>
                <a:latin typeface="Computer Says No"/>
              </a:rPr>
              <a:t>Kaj</a:t>
            </a:r>
            <a:r>
              <a:rPr lang="en-US" sz="11438" dirty="0">
                <a:solidFill>
                  <a:schemeClr val="bg1"/>
                </a:solidFill>
                <a:latin typeface="Computer Says No"/>
              </a:rPr>
              <a:t> </a:t>
            </a:r>
            <a:r>
              <a:rPr lang="en-US" sz="11438" dirty="0" err="1">
                <a:solidFill>
                  <a:schemeClr val="bg1"/>
                </a:solidFill>
                <a:latin typeface="Computer Says No"/>
              </a:rPr>
              <a:t>pojasnjuje</a:t>
            </a:r>
            <a:r>
              <a:rPr lang="en-US" sz="11438" dirty="0">
                <a:solidFill>
                  <a:schemeClr val="bg1"/>
                </a:solidFill>
                <a:latin typeface="Computer Says No"/>
              </a:rPr>
              <a:t> v SU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40365" y="3940071"/>
            <a:ext cx="8346934" cy="3976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3"/>
              </a:lnSpc>
            </a:pP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Pojasnitev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strojnem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učenju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predstavlja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proces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razumevanja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tolmačenja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odločitev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sprejetih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strani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strojnega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učenja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 Ta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praksa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omogoča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ljudem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da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razumejo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zakaj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modeli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naredijo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določene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napovedi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ali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klasifikacije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kar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je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ključnega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pomena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za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zanesljivost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uporabnost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teh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modelov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realnih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situacijah</a:t>
            </a:r>
            <a:r>
              <a:rPr lang="en-US" sz="28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  <a:endParaRPr lang="en-US" sz="2434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900191" y="-3935015"/>
            <a:ext cx="7800381" cy="6821864"/>
          </a:xfrm>
          <a:custGeom>
            <a:avLst/>
            <a:gdLst/>
            <a:ahLst/>
            <a:cxnLst/>
            <a:rect l="l" t="t" r="r" b="b"/>
            <a:pathLst>
              <a:path w="7800381" h="6821864">
                <a:moveTo>
                  <a:pt x="0" y="0"/>
                </a:moveTo>
                <a:lnTo>
                  <a:pt x="7800382" y="0"/>
                </a:lnTo>
                <a:lnTo>
                  <a:pt x="7800382" y="6821864"/>
                </a:lnTo>
                <a:lnTo>
                  <a:pt x="0" y="682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41328" y="3284509"/>
            <a:ext cx="5198484" cy="8229600"/>
          </a:xfrm>
          <a:custGeom>
            <a:avLst/>
            <a:gdLst/>
            <a:ahLst/>
            <a:cxnLst/>
            <a:rect l="l" t="t" r="r" b="b"/>
            <a:pathLst>
              <a:path w="5198484" h="8229600">
                <a:moveTo>
                  <a:pt x="0" y="0"/>
                </a:moveTo>
                <a:lnTo>
                  <a:pt x="5198484" y="0"/>
                </a:lnTo>
                <a:lnTo>
                  <a:pt x="5198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37151" y="6285537"/>
            <a:ext cx="564629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458"/>
              </a:lnSpc>
              <a:spcBef>
                <a:spcPct val="0"/>
              </a:spcBef>
            </a:pPr>
            <a:r>
              <a:rPr lang="en-US" sz="6192" dirty="0">
                <a:solidFill>
                  <a:schemeClr val="bg1"/>
                </a:solidFill>
                <a:latin typeface="Computer Says No"/>
              </a:rPr>
              <a:t>ETIKA IN ODGOVORNOST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7151" y="7013378"/>
            <a:ext cx="5359782" cy="171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1"/>
              </a:lnSpc>
            </a:pP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Razumevanje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notranjih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mehanizmov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modela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omogoča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identifikacijo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reševanje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etičnih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moralnih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dilem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povezanih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z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njihovo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uporabo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05734" y="3153549"/>
            <a:ext cx="570650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458"/>
              </a:lnSpc>
              <a:spcBef>
                <a:spcPct val="0"/>
              </a:spcBef>
            </a:pPr>
            <a:r>
              <a:rPr lang="en-US" sz="6192" dirty="0">
                <a:solidFill>
                  <a:schemeClr val="bg1"/>
                </a:solidFill>
                <a:latin typeface="Computer Says No"/>
              </a:rPr>
              <a:t>UTEMELJITEV ODLOČB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05734" y="3972990"/>
            <a:ext cx="5359782" cy="161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Razlaga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modelom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omogoča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, da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upravičijo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svoje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odločitve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kar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je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še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posebej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pomembno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na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kritičnih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področjih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kot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sta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medicina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005" dirty="0" err="1">
                <a:solidFill>
                  <a:srgbClr val="FFFFFF"/>
                </a:solidFill>
                <a:latin typeface="Poppins Light"/>
              </a:rPr>
              <a:t>pravosodje</a:t>
            </a:r>
            <a:r>
              <a:rPr lang="en-US" sz="2005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5734" y="6285537"/>
            <a:ext cx="652302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458"/>
              </a:lnSpc>
              <a:spcBef>
                <a:spcPct val="0"/>
              </a:spcBef>
            </a:pPr>
            <a:r>
              <a:rPr lang="en-US" sz="6192" dirty="0">
                <a:solidFill>
                  <a:schemeClr val="bg1"/>
                </a:solidFill>
                <a:latin typeface="Computer Says No"/>
              </a:rPr>
              <a:t>SKLADNOST S PREDPISI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05734" y="7013378"/>
            <a:ext cx="5359782" cy="12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1"/>
              </a:lnSpc>
            </a:pPr>
            <a:r>
              <a:rPr lang="en-US" sz="2105" dirty="0">
                <a:solidFill>
                  <a:srgbClr val="FFFFFF"/>
                </a:solidFill>
                <a:latin typeface="Poppins Light"/>
              </a:rPr>
              <a:t>Na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številnih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področjih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zlasti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v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reguliranih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panogah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kot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so finance in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zdravstvo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je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razlaga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lahko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pravna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obveznost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7151" y="2828159"/>
            <a:ext cx="564629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458"/>
              </a:lnSpc>
              <a:spcBef>
                <a:spcPct val="0"/>
              </a:spcBef>
            </a:pPr>
            <a:r>
              <a:rPr lang="en-US" sz="6192" dirty="0">
                <a:solidFill>
                  <a:schemeClr val="bg1"/>
                </a:solidFill>
                <a:latin typeface="Computer Says No"/>
              </a:rPr>
              <a:t>PREGLEDNOST IN ZAUPANJE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7151" y="3953940"/>
            <a:ext cx="535978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1"/>
              </a:lnSpc>
            </a:pP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Razlaga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modeli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sprejemajo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odločitve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povečuje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preglednost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kar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ustvarja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zaupanje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uporabnikov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105" dirty="0" err="1">
                <a:solidFill>
                  <a:srgbClr val="FFFFFF"/>
                </a:solidFill>
                <a:latin typeface="Poppins Light"/>
              </a:rPr>
              <a:t>odločevalcev</a:t>
            </a:r>
            <a:r>
              <a:rPr lang="en-US" sz="2105" dirty="0">
                <a:solidFill>
                  <a:srgbClr val="FFFFFF"/>
                </a:solidFill>
                <a:latin typeface="Poppins Light"/>
              </a:rPr>
              <a:t>.</a:t>
            </a:r>
          </a:p>
          <a:p>
            <a:pPr>
              <a:lnSpc>
                <a:spcPts val="2439"/>
              </a:lnSpc>
            </a:pPr>
            <a:endParaRPr lang="en-US" sz="2105" dirty="0">
              <a:solidFill>
                <a:srgbClr val="FFFFFF"/>
              </a:solidFill>
              <a:latin typeface="Poppi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017042" y="759746"/>
            <a:ext cx="1228723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235"/>
              </a:lnSpc>
              <a:spcBef>
                <a:spcPct val="0"/>
              </a:spcBef>
            </a:pPr>
            <a:r>
              <a:rPr lang="en-US" sz="11438" dirty="0">
                <a:solidFill>
                  <a:schemeClr val="bg1"/>
                </a:solidFill>
                <a:latin typeface="Computer Says No"/>
              </a:rPr>
              <a:t>ZAKAJ POTREBUJEMO RAZLAGO?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20763">
            <a:off x="-429086" y="-676113"/>
            <a:ext cx="8987203" cy="4150026"/>
          </a:xfrm>
          <a:custGeom>
            <a:avLst/>
            <a:gdLst/>
            <a:ahLst/>
            <a:cxnLst/>
            <a:rect l="l" t="t" r="r" b="b"/>
            <a:pathLst>
              <a:path w="8987203" h="4150026">
                <a:moveTo>
                  <a:pt x="0" y="0"/>
                </a:moveTo>
                <a:lnTo>
                  <a:pt x="8987203" y="0"/>
                </a:lnTo>
                <a:lnTo>
                  <a:pt x="8987203" y="4150027"/>
                </a:lnTo>
                <a:lnTo>
                  <a:pt x="0" y="4150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1243" y="1398901"/>
            <a:ext cx="14684628" cy="7859399"/>
          </a:xfrm>
          <a:custGeom>
            <a:avLst/>
            <a:gdLst/>
            <a:ahLst/>
            <a:cxnLst/>
            <a:rect l="l" t="t" r="r" b="b"/>
            <a:pathLst>
              <a:path w="14684628" h="7859399">
                <a:moveTo>
                  <a:pt x="0" y="0"/>
                </a:moveTo>
                <a:lnTo>
                  <a:pt x="14684628" y="0"/>
                </a:lnTo>
                <a:lnTo>
                  <a:pt x="14684628" y="7859399"/>
                </a:lnTo>
                <a:lnTo>
                  <a:pt x="0" y="785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0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50717" y="4257922"/>
            <a:ext cx="2965916" cy="6828198"/>
          </a:xfrm>
          <a:custGeom>
            <a:avLst/>
            <a:gdLst/>
            <a:ahLst/>
            <a:cxnLst/>
            <a:rect l="l" t="t" r="r" b="b"/>
            <a:pathLst>
              <a:path w="2965916" h="6828198">
                <a:moveTo>
                  <a:pt x="0" y="0"/>
                </a:moveTo>
                <a:lnTo>
                  <a:pt x="2965917" y="0"/>
                </a:lnTo>
                <a:lnTo>
                  <a:pt x="2965917" y="6828199"/>
                </a:lnTo>
                <a:lnTo>
                  <a:pt x="0" y="682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7017" y="7672021"/>
            <a:ext cx="4171532" cy="3569725"/>
          </a:xfrm>
          <a:custGeom>
            <a:avLst/>
            <a:gdLst/>
            <a:ahLst/>
            <a:cxnLst/>
            <a:rect l="l" t="t" r="r" b="b"/>
            <a:pathLst>
              <a:path w="4171532" h="3569725">
                <a:moveTo>
                  <a:pt x="0" y="0"/>
                </a:moveTo>
                <a:lnTo>
                  <a:pt x="4171532" y="0"/>
                </a:lnTo>
                <a:lnTo>
                  <a:pt x="4171532" y="3569725"/>
                </a:lnTo>
                <a:lnTo>
                  <a:pt x="0" y="3569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78749" y="1552575"/>
            <a:ext cx="1394212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</a:pPr>
            <a:r>
              <a:rPr lang="pl-PL" sz="9800" dirty="0">
                <a:solidFill>
                  <a:schemeClr val="bg1"/>
                </a:solidFill>
                <a:latin typeface="Computer Says No"/>
              </a:rPr>
              <a:t>RAZLAGA TEHNIK V STROJNEM UČENJU</a:t>
            </a:r>
            <a:endParaRPr lang="en-US" sz="9800" dirty="0">
              <a:solidFill>
                <a:srgbClr val="6866E1"/>
              </a:solidFill>
              <a:latin typeface="Computer Says N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42828" y="3434997"/>
            <a:ext cx="10469841" cy="176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1059" lvl="1" indent="-235530">
              <a:lnSpc>
                <a:spcPts val="3534"/>
              </a:lnSpc>
              <a:buFont typeface="Arial"/>
              <a:buChar char="•"/>
            </a:pP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Lokalno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razlaga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: Ta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tehnika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se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osredotoča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na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razlago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posameznih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primerov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ali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napovedi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. To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pomeni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, da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poskušamo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razumeti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zakaj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je model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sprejel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posebno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odločitev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za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določene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vhodne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podatke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. Primer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te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tehnike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je LIME (Local Interpretable Model-agnostic Explanations).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42828" y="6193228"/>
            <a:ext cx="10469841" cy="268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1059" lvl="1" indent="-235530">
              <a:lnSpc>
                <a:spcPts val="3534"/>
              </a:lnSpc>
              <a:buFont typeface="Arial"/>
              <a:buChar char="•"/>
            </a:pP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Globalno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razlaga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: V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nasprotju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z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lokalno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razlago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se ta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tehnika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ukvarja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z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razumevanjem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celotnega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modela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in ne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posameznih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primerov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Cilj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je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dati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globalni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vpogled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v to,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model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uporablja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vhodne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funkcije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za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sprejemanje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odločitev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. SHAP (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SHapley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Additive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exPlanations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) je primer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tehnike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, ki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zagotavlja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globalno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razlago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prispevka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vsake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značilnosti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 v </a:t>
            </a:r>
            <a:r>
              <a:rPr lang="en-US" sz="2181" dirty="0" err="1">
                <a:solidFill>
                  <a:srgbClr val="FFFFFF"/>
                </a:solidFill>
                <a:latin typeface="Poppins Light"/>
              </a:rPr>
              <a:t>modelu</a:t>
            </a:r>
            <a:r>
              <a:rPr lang="en-US" sz="2181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4412617" y="5774369"/>
            <a:ext cx="11130264" cy="8435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525894" y="3834856"/>
            <a:ext cx="1886578" cy="1555641"/>
          </a:xfrm>
          <a:custGeom>
            <a:avLst/>
            <a:gdLst/>
            <a:ahLst/>
            <a:cxnLst/>
            <a:rect l="l" t="t" r="r" b="b"/>
            <a:pathLst>
              <a:path w="1886578" h="1555641">
                <a:moveTo>
                  <a:pt x="0" y="0"/>
                </a:moveTo>
                <a:lnTo>
                  <a:pt x="1886578" y="0"/>
                </a:lnTo>
                <a:lnTo>
                  <a:pt x="1886578" y="1555641"/>
                </a:lnTo>
                <a:lnTo>
                  <a:pt x="0" y="1555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812498" y="4111734"/>
            <a:ext cx="1420551" cy="12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5"/>
              </a:lnSpc>
              <a:spcBef>
                <a:spcPct val="0"/>
              </a:spcBef>
            </a:pPr>
            <a:r>
              <a:rPr lang="en-US" sz="11715">
                <a:solidFill>
                  <a:srgbClr val="6866E1"/>
                </a:solidFill>
                <a:latin typeface="Computer Says No"/>
              </a:rPr>
              <a:t>01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25894" y="6554525"/>
            <a:ext cx="1886578" cy="1555641"/>
          </a:xfrm>
          <a:custGeom>
            <a:avLst/>
            <a:gdLst/>
            <a:ahLst/>
            <a:cxnLst/>
            <a:rect l="l" t="t" r="r" b="b"/>
            <a:pathLst>
              <a:path w="1886578" h="1555641">
                <a:moveTo>
                  <a:pt x="0" y="0"/>
                </a:moveTo>
                <a:lnTo>
                  <a:pt x="1886578" y="0"/>
                </a:lnTo>
                <a:lnTo>
                  <a:pt x="1886578" y="1555641"/>
                </a:lnTo>
                <a:lnTo>
                  <a:pt x="0" y="1555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12498" y="6831403"/>
            <a:ext cx="1420551" cy="12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5"/>
              </a:lnSpc>
              <a:spcBef>
                <a:spcPct val="0"/>
              </a:spcBef>
            </a:pPr>
            <a:r>
              <a:rPr lang="en-US" sz="11715">
                <a:solidFill>
                  <a:srgbClr val="6866E1"/>
                </a:solidFill>
                <a:latin typeface="Computer Says No"/>
              </a:rPr>
              <a:t>02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941740" y="-4440594"/>
            <a:ext cx="8339294" cy="7136224"/>
          </a:xfrm>
          <a:custGeom>
            <a:avLst/>
            <a:gdLst/>
            <a:ahLst/>
            <a:cxnLst/>
            <a:rect l="l" t="t" r="r" b="b"/>
            <a:pathLst>
              <a:path w="8339294" h="7136224">
                <a:moveTo>
                  <a:pt x="0" y="0"/>
                </a:moveTo>
                <a:lnTo>
                  <a:pt x="8339295" y="0"/>
                </a:lnTo>
                <a:lnTo>
                  <a:pt x="8339295" y="7136224"/>
                </a:lnTo>
                <a:lnTo>
                  <a:pt x="0" y="7136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114300"/>
            <a:ext cx="18516600" cy="10439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71271" y="-3708211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811039" y="463618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57563" y="845119"/>
            <a:ext cx="9610678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693"/>
              </a:lnSpc>
              <a:spcBef>
                <a:spcPct val="0"/>
              </a:spcBef>
            </a:pPr>
            <a:r>
              <a:rPr lang="pl-PL" sz="10686" dirty="0">
                <a:solidFill>
                  <a:schemeClr val="bg1"/>
                </a:solidFill>
                <a:latin typeface="Computer Says No"/>
              </a:rPr>
              <a:t>RAZLAGA TEHNIK V STROJNEM UČENJU</a:t>
            </a:r>
            <a:endParaRPr lang="en-US" sz="10686" dirty="0">
              <a:solidFill>
                <a:schemeClr val="bg1"/>
              </a:solidFill>
              <a:latin typeface="Computer Says N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58078" y="2963272"/>
            <a:ext cx="2615953" cy="2615953"/>
          </a:xfrm>
          <a:custGeom>
            <a:avLst/>
            <a:gdLst/>
            <a:ahLst/>
            <a:cxnLst/>
            <a:rect l="l" t="t" r="r" b="b"/>
            <a:pathLst>
              <a:path w="2615953" h="2615953">
                <a:moveTo>
                  <a:pt x="0" y="0"/>
                </a:moveTo>
                <a:lnTo>
                  <a:pt x="2615953" y="0"/>
                </a:lnTo>
                <a:lnTo>
                  <a:pt x="2615953" y="2615953"/>
                </a:lnTo>
                <a:lnTo>
                  <a:pt x="0" y="2615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69606" y="2858988"/>
            <a:ext cx="2548787" cy="2548787"/>
          </a:xfrm>
          <a:custGeom>
            <a:avLst/>
            <a:gdLst/>
            <a:ahLst/>
            <a:cxnLst/>
            <a:rect l="l" t="t" r="r" b="b"/>
            <a:pathLst>
              <a:path w="2548787" h="2548787">
                <a:moveTo>
                  <a:pt x="0" y="0"/>
                </a:moveTo>
                <a:lnTo>
                  <a:pt x="2548788" y="0"/>
                </a:lnTo>
                <a:lnTo>
                  <a:pt x="2548788" y="2548787"/>
                </a:lnTo>
                <a:lnTo>
                  <a:pt x="0" y="2548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12578" y="3024037"/>
            <a:ext cx="2615953" cy="2615953"/>
          </a:xfrm>
          <a:custGeom>
            <a:avLst/>
            <a:gdLst/>
            <a:ahLst/>
            <a:cxnLst/>
            <a:rect l="l" t="t" r="r" b="b"/>
            <a:pathLst>
              <a:path w="2615953" h="2615953">
                <a:moveTo>
                  <a:pt x="0" y="0"/>
                </a:moveTo>
                <a:lnTo>
                  <a:pt x="2615954" y="0"/>
                </a:lnTo>
                <a:lnTo>
                  <a:pt x="2615954" y="2615953"/>
                </a:lnTo>
                <a:lnTo>
                  <a:pt x="0" y="2615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61512" y="3945537"/>
            <a:ext cx="2209085" cy="113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</a:rPr>
              <a:t>LIME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4586" y="3807670"/>
            <a:ext cx="1874549" cy="113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</a:rPr>
              <a:t>SHAP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67636" y="3943492"/>
            <a:ext cx="1305836" cy="113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r>
              <a:rPr lang="en-US" sz="10686" dirty="0">
                <a:solidFill>
                  <a:srgbClr val="40B8F5"/>
                </a:solidFill>
                <a:latin typeface="Computer Says No"/>
              </a:rPr>
              <a:t>PDP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31553" y="5711894"/>
            <a:ext cx="3778003" cy="407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000" dirty="0">
                <a:solidFill>
                  <a:srgbClr val="FFFFFF"/>
                </a:solidFill>
                <a:latin typeface="Poppins Light"/>
              </a:rPr>
              <a:t>PDP (Partial Dependence Plots)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prikazujejo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se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napovedovanje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modela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spreminja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s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spremembo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določene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funkcije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medtem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ko so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druge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funkcije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konstantne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. Ta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tehnika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vam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omogoča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razumevanje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vpliva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posameznih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značilnosti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na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napovedi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modelov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35480" y="5474450"/>
            <a:ext cx="3732762" cy="4452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</a:pPr>
            <a:r>
              <a:rPr lang="en-US" sz="2134" dirty="0">
                <a:solidFill>
                  <a:srgbClr val="FFFFFF"/>
                </a:solidFill>
                <a:latin typeface="Poppins Light"/>
              </a:rPr>
              <a:t>SHAP (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SHapley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Additive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exPlanations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)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ponuja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globalne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razlage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prispevkov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vsake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funkcije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v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modelu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. Ta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tehnika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uporablja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Shapleyjeve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vrednosti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iz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teorije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iger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za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količinsko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opredelitev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prispevkov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vsake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funkcije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pri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napovedih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134" dirty="0" err="1">
                <a:solidFill>
                  <a:srgbClr val="FFFFFF"/>
                </a:solidFill>
                <a:latin typeface="Poppins Light"/>
              </a:rPr>
              <a:t>modelov</a:t>
            </a:r>
            <a:r>
              <a:rPr lang="en-US" sz="2134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0220" y="5535215"/>
            <a:ext cx="4188409" cy="366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000" dirty="0">
                <a:solidFill>
                  <a:srgbClr val="FFFFFF"/>
                </a:solidFill>
                <a:latin typeface="Poppins Light"/>
              </a:rPr>
              <a:t>LIME (Local Interpretable Model-agnostic Explanations) je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tehnika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ki se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osredotoča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na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lokalno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pojasnjevanje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tj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pojasnjuje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posamezne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napovedi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modela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Deluje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tako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da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ustvari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lokalno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interpretabilen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model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okoli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primera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ki ga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želimo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razložiti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, in ga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uporabi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za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ustvarjanje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 Light"/>
              </a:rPr>
              <a:t>razlag</a:t>
            </a:r>
            <a:r>
              <a:rPr lang="en-US" sz="2000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3726" y="2819660"/>
            <a:ext cx="6988487" cy="5595357"/>
          </a:xfrm>
          <a:custGeom>
            <a:avLst/>
            <a:gdLst/>
            <a:ahLst/>
            <a:cxnLst/>
            <a:rect l="l" t="t" r="r" b="b"/>
            <a:pathLst>
              <a:path w="6988487" h="5595357">
                <a:moveTo>
                  <a:pt x="0" y="0"/>
                </a:moveTo>
                <a:lnTo>
                  <a:pt x="6988488" y="0"/>
                </a:lnTo>
                <a:lnTo>
                  <a:pt x="6988488" y="5595358"/>
                </a:lnTo>
                <a:lnTo>
                  <a:pt x="0" y="5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35996" y="-2163135"/>
            <a:ext cx="6613789" cy="5640759"/>
          </a:xfrm>
          <a:custGeom>
            <a:avLst/>
            <a:gdLst/>
            <a:ahLst/>
            <a:cxnLst/>
            <a:rect l="l" t="t" r="r" b="b"/>
            <a:pathLst>
              <a:path w="6613789" h="5640759">
                <a:moveTo>
                  <a:pt x="0" y="0"/>
                </a:moveTo>
                <a:lnTo>
                  <a:pt x="6613790" y="0"/>
                </a:lnTo>
                <a:lnTo>
                  <a:pt x="6613790" y="5640759"/>
                </a:lnTo>
                <a:lnTo>
                  <a:pt x="0" y="5640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48635" y="1768530"/>
            <a:ext cx="851228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8235"/>
              </a:lnSpc>
              <a:spcBef>
                <a:spcPct val="0"/>
              </a:spcBef>
            </a:pPr>
            <a:r>
              <a:rPr lang="en-US" sz="11438" dirty="0">
                <a:solidFill>
                  <a:schemeClr val="bg1"/>
                </a:solidFill>
                <a:latin typeface="Computer Says No"/>
              </a:rPr>
              <a:t>SKLEP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84048" y="3940071"/>
            <a:ext cx="8105145" cy="40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1"/>
              </a:lnSpc>
            </a:pPr>
            <a:r>
              <a:rPr lang="en-US" sz="2451" dirty="0">
                <a:solidFill>
                  <a:srgbClr val="FFFFFF"/>
                </a:solidFill>
                <a:latin typeface="Poppins Light"/>
              </a:rPr>
              <a:t>Za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varno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zanesljivo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vključevanje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umetne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inteligence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je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potrebna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brezhibna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mešanica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človeške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umetne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inteligence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Razumevanje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vaših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modelov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ni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le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znanstveno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vprašanje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. Ne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gre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za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radovednost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.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Gre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za to, da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veste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kje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vaši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modeli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padejo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v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vodo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jih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popraviti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in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jih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razložiti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ključnim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deležnikom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v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projektu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tako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da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bodo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vsi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natančno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vedeli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,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kako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vaš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model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ustvarja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z="2451" dirty="0" err="1">
                <a:solidFill>
                  <a:srgbClr val="FFFFFF"/>
                </a:solidFill>
                <a:latin typeface="Poppins Light"/>
              </a:rPr>
              <a:t>vrednost</a:t>
            </a:r>
            <a:r>
              <a:rPr lang="en-US" sz="2451" dirty="0">
                <a:solidFill>
                  <a:srgbClr val="FFFFFF"/>
                </a:solidFill>
                <a:latin typeface="Poppins Light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64344" y="5958420"/>
            <a:ext cx="0" cy="514563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802444" y="-2572817"/>
            <a:ext cx="0" cy="514563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08092" y="-3588763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95996" y="5507733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619702" y="2582224"/>
            <a:ext cx="7747874" cy="296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6366"/>
              </a:lnSpc>
            </a:pPr>
            <a:r>
              <a:rPr lang="en-US" sz="18833" dirty="0">
                <a:solidFill>
                  <a:schemeClr val="bg1"/>
                </a:solidFill>
                <a:latin typeface="Computer Says No"/>
              </a:rPr>
              <a:t>HVALA!</a:t>
            </a:r>
          </a:p>
        </p:txBody>
      </p:sp>
      <p:sp>
        <p:nvSpPr>
          <p:cNvPr id="7" name="Freeform 7"/>
          <p:cNvSpPr/>
          <p:nvPr/>
        </p:nvSpPr>
        <p:spPr>
          <a:xfrm>
            <a:off x="9144000" y="1550639"/>
            <a:ext cx="8001878" cy="8071895"/>
          </a:xfrm>
          <a:custGeom>
            <a:avLst/>
            <a:gdLst/>
            <a:ahLst/>
            <a:cxnLst/>
            <a:rect l="l" t="t" r="r" b="b"/>
            <a:pathLst>
              <a:path w="8001878" h="8071895">
                <a:moveTo>
                  <a:pt x="0" y="0"/>
                </a:moveTo>
                <a:lnTo>
                  <a:pt x="8001878" y="0"/>
                </a:lnTo>
                <a:lnTo>
                  <a:pt x="8001878" y="8071894"/>
                </a:lnTo>
                <a:lnTo>
                  <a:pt x="0" y="80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95996" y="7317810"/>
            <a:ext cx="6049393" cy="5290528"/>
          </a:xfrm>
          <a:custGeom>
            <a:avLst/>
            <a:gdLst/>
            <a:ahLst/>
            <a:cxnLst/>
            <a:rect l="l" t="t" r="r" b="b"/>
            <a:pathLst>
              <a:path w="6049393" h="5290528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71515" y="-3149182"/>
            <a:ext cx="6049393" cy="5290528"/>
          </a:xfrm>
          <a:custGeom>
            <a:avLst/>
            <a:gdLst/>
            <a:ahLst/>
            <a:cxnLst/>
            <a:rect l="l" t="t" r="r" b="b"/>
            <a:pathLst>
              <a:path w="6049393" h="5290528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440" y="-21396"/>
            <a:ext cx="18516600" cy="10439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571271" y="-3708211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811039" y="463618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57563" y="845119"/>
            <a:ext cx="961067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693"/>
              </a:lnSpc>
              <a:spcBef>
                <a:spcPct val="0"/>
              </a:spcBef>
            </a:pPr>
            <a:r>
              <a:rPr lang="en-US" sz="10686" dirty="0">
                <a:solidFill>
                  <a:schemeClr val="bg1"/>
                </a:solidFill>
                <a:latin typeface="Computer Says No"/>
              </a:rPr>
              <a:t>R</a:t>
            </a:r>
            <a:r>
              <a:rPr lang="pl-PL" sz="10686" dirty="0">
                <a:solidFill>
                  <a:schemeClr val="bg1"/>
                </a:solidFill>
                <a:latin typeface="Computer Says No"/>
              </a:rPr>
              <a:t>eference</a:t>
            </a:r>
            <a:endParaRPr lang="en-US" sz="10686" dirty="0">
              <a:solidFill>
                <a:schemeClr val="bg1"/>
              </a:solidFill>
              <a:latin typeface="Computer Says N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61512" y="3945537"/>
            <a:ext cx="2209085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endParaRPr lang="en-US" sz="10686" dirty="0">
              <a:solidFill>
                <a:srgbClr val="40B8F5"/>
              </a:solidFill>
              <a:latin typeface="Computer Says N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64586" y="3807670"/>
            <a:ext cx="187454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3"/>
              </a:lnSpc>
              <a:spcBef>
                <a:spcPct val="0"/>
              </a:spcBef>
            </a:pPr>
            <a:endParaRPr lang="en-US" sz="10686" dirty="0">
              <a:solidFill>
                <a:srgbClr val="40B8F5"/>
              </a:solidFill>
              <a:latin typeface="Computer Says N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35480" y="5474450"/>
            <a:ext cx="3732762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</a:pPr>
            <a:endParaRPr lang="en-US" sz="2134" dirty="0">
              <a:solidFill>
                <a:srgbClr val="FFFFFF"/>
              </a:solidFill>
              <a:latin typeface="Poppins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0220" y="5535215"/>
            <a:ext cx="4188409" cy="37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endParaRPr lang="en-US" sz="2000" dirty="0">
              <a:solidFill>
                <a:srgbClr val="FFFFFF"/>
              </a:solidFill>
              <a:latin typeface="Poppins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5F4F872-6767-27BD-A820-FC9F34180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reference</a:t>
            </a:r>
            <a:r>
              <a:rPr kumimoji="0" lang="sl-SI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l-SI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82864A-E213-213D-AF3F-B8CBBC3B911F}"/>
              </a:ext>
            </a:extLst>
          </p:cNvPr>
          <p:cNvSpPr txBox="1"/>
          <p:nvPr/>
        </p:nvSpPr>
        <p:spPr>
          <a:xfrm>
            <a:off x="2761512" y="2933700"/>
            <a:ext cx="96106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https://christophm.github.io/interpretable-ml-book/preface-by-the-author.html</a:t>
            </a: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https://neptune.ai/blog/explainability-auditability-ml-definitions-techniques-tools</a:t>
            </a: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https://medium.com/@nonamedev/explainability-in-deep-learning-demystifying-the-black-box-2ae4db2a48be</a:t>
            </a: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https://www.oreilly.com/content/introduction-to-local-interpretable-model-agnostic-explanations-lime/</a:t>
            </a: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https://medium.com/@dallanoce.fd/explainable-ai-a-complete-summary-of-the-main-methods-a28f9ab132f7</a:t>
            </a: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Petch, Jeremy, Shuang Di, and Walter Nelson. "Opening the black box: the promise and limitations of explainable machine learning in cardiology." Canadian Journal of Cardiology 38.2 (2022): 204-213.</a:t>
            </a: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Bhattacharya, Aditya. Applied Machine Learning Explainability Techniques: Make ML models explainable and trustworthy for practical applications using LIME, SHAP, and more. </a:t>
            </a:r>
            <a:r>
              <a:rPr lang="en-US" sz="2400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Packt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Publishing Ltd, 2022.</a:t>
            </a:r>
          </a:p>
          <a:p>
            <a:pPr marL="342900" indent="-342900">
              <a:buFontTx/>
              <a:buAutoNum type="arabicPeriod"/>
            </a:pP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9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681</Words>
  <Application>Microsoft Office PowerPoint</Application>
  <PresentationFormat>Custom</PresentationFormat>
  <Paragraphs>43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Aptos</vt:lpstr>
      <vt:lpstr>Computer Says No</vt:lpstr>
      <vt:lpstr>Poppins Light</vt:lpstr>
      <vt:lpstr>Arial Unicode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Futuristic Illustrative Artificial Intelligence Project Presentation</dc:title>
  <cp:lastModifiedBy>Dušan Todorović</cp:lastModifiedBy>
  <cp:revision>2</cp:revision>
  <dcterms:created xsi:type="dcterms:W3CDTF">2006-08-16T00:00:00Z</dcterms:created>
  <dcterms:modified xsi:type="dcterms:W3CDTF">2024-04-15T16:53:11Z</dcterms:modified>
  <dc:identifier>DAGB8ZbltHw</dc:identifier>
</cp:coreProperties>
</file>