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5143500" cx="9144000"/>
  <p:notesSz cx="6858000" cy="9144000"/>
  <p:embeddedFontLst>
    <p:embeddedFont>
      <p:font typeface="Raleway"/>
      <p:regular r:id="rId37"/>
      <p:bold r:id="rId38"/>
      <p:italic r:id="rId39"/>
      <p:boldItalic r:id="rId40"/>
    </p:embeddedFont>
    <p:embeddedFont>
      <p:font typeface="Roboto"/>
      <p:regular r:id="rId41"/>
      <p:bold r:id="rId42"/>
      <p:italic r:id="rId43"/>
      <p:boldItalic r:id="rId44"/>
    </p:embeddedFont>
    <p:embeddedFont>
      <p:font typeface="Lato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8EED56D-FF8B-403B-B42B-65E9BEEB279F}">
  <a:tblStyle styleId="{08EED56D-FF8B-403B-B42B-65E9BEEB27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boldItalic.fntdata"/><Relationship Id="rId20" Type="http://schemas.openxmlformats.org/officeDocument/2006/relationships/slide" Target="slides/slide14.xml"/><Relationship Id="rId42" Type="http://schemas.openxmlformats.org/officeDocument/2006/relationships/font" Target="fonts/Roboto-bold.fntdata"/><Relationship Id="rId41" Type="http://schemas.openxmlformats.org/officeDocument/2006/relationships/font" Target="fonts/Roboto-regular.fntdata"/><Relationship Id="rId22" Type="http://schemas.openxmlformats.org/officeDocument/2006/relationships/slide" Target="slides/slide16.xml"/><Relationship Id="rId44" Type="http://schemas.openxmlformats.org/officeDocument/2006/relationships/font" Target="fonts/Roboto-boldItalic.fntdata"/><Relationship Id="rId21" Type="http://schemas.openxmlformats.org/officeDocument/2006/relationships/slide" Target="slides/slide15.xml"/><Relationship Id="rId43" Type="http://schemas.openxmlformats.org/officeDocument/2006/relationships/font" Target="fonts/Roboto-italic.fntdata"/><Relationship Id="rId24" Type="http://schemas.openxmlformats.org/officeDocument/2006/relationships/slide" Target="slides/slide18.xml"/><Relationship Id="rId46" Type="http://schemas.openxmlformats.org/officeDocument/2006/relationships/font" Target="fonts/Lato-bold.fntdata"/><Relationship Id="rId23" Type="http://schemas.openxmlformats.org/officeDocument/2006/relationships/slide" Target="slides/slide17.xml"/><Relationship Id="rId45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8" Type="http://schemas.openxmlformats.org/officeDocument/2006/relationships/font" Target="fonts/Lato-boldItalic.fntdata"/><Relationship Id="rId25" Type="http://schemas.openxmlformats.org/officeDocument/2006/relationships/slide" Target="slides/slide19.xml"/><Relationship Id="rId47" Type="http://schemas.openxmlformats.org/officeDocument/2006/relationships/font" Target="fonts/Lato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Raleway-regular.fnt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Raleway-italic.fntdata"/><Relationship Id="rId16" Type="http://schemas.openxmlformats.org/officeDocument/2006/relationships/slide" Target="slides/slide10.xml"/><Relationship Id="rId38" Type="http://schemas.openxmlformats.org/officeDocument/2006/relationships/font" Target="fonts/Raleway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5519f4377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5519f4377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49fb9c680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549fb9c680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519f4377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5519f4377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54a9e1d92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54a9e1d92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54a9e1d92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54a9e1d92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5519f43771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5519f43771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5519f437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5519f437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5519f4377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5519f4377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5519f4377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5519f4377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5519f4377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5519f4377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5471db2071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5471db2071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5519f4377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5519f4377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5519f4377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5519f4377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5519f43771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5519f43771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5519f4377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5519f4377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5519f43771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5519f4377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5519f43771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5519f43771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5519f43771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5519f43771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5519f43771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5519f43771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5519f43771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5519f43771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5519f43771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5519f43771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471db2071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5471db2071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5519f43771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5519f43771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471db2071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5471db2071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5471db2071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5471db2071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549fb9c68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549fb9c68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49fb9c68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549fb9c68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49fb9c68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549fb9c68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549fb9c68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549fb9c68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RTC &amp; Analysis of a system for student mutual assistance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Matevž Mak, PRIN2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6600" y="154438"/>
            <a:ext cx="4335050" cy="483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Participants</a:t>
            </a:r>
            <a:endParaRPr/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Total participants 18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27.8% Females, 72.2% males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Divided the analysis into 2 groups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Potential </a:t>
            </a:r>
            <a:r>
              <a:rPr lang="en"/>
              <a:t>system users  (55% males, 45% females)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Expert  group (100% males)</a:t>
            </a:r>
            <a:endParaRPr/>
          </a:p>
        </p:txBody>
      </p:sp>
      <p:pic>
        <p:nvPicPr>
          <p:cNvPr id="141" name="Google Shape;141;p23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1150" y="681400"/>
            <a:ext cx="3184851" cy="19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9226" y="2741125"/>
            <a:ext cx="3656772" cy="22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800" y="140913"/>
            <a:ext cx="5190400" cy="486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>
            <a:off x="617875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Analysis methods  - potential users group</a:t>
            </a:r>
            <a:endParaRPr/>
          </a:p>
        </p:txBody>
      </p:sp>
      <p:sp>
        <p:nvSpPr>
          <p:cNvPr id="153" name="Google Shape;153;p25"/>
          <p:cNvSpPr txBox="1"/>
          <p:nvPr>
            <p:ph idx="1" type="body"/>
          </p:nvPr>
        </p:nvSpPr>
        <p:spPr>
          <a:xfrm>
            <a:off x="727650" y="21235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Each participants performed 8 tasks (Task analysis &amp; Task flow analysis)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Comparing </a:t>
            </a:r>
            <a:r>
              <a:rPr lang="en"/>
              <a:t>systems to our system for performing the same task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Fill the system usability scale 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questionnaire (SUS)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Google Shape;158;p26"/>
          <p:cNvGraphicFramePr/>
          <p:nvPr/>
        </p:nvGraphicFramePr>
        <p:xfrm>
          <a:off x="296050" y="123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{08EED56D-FF8B-403B-B42B-65E9BEEB279F}</a:tableStyleId>
              </a:tblPr>
              <a:tblGrid>
                <a:gridCol w="3208975"/>
              </a:tblGrid>
              <a:tr h="365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/>
                        <a:t>Tasks</a:t>
                      </a:r>
                      <a:endParaRPr b="1" sz="1700"/>
                    </a:p>
                  </a:txBody>
                  <a:tcPr marT="91425" marB="91425" marR="91425" marL="91425">
                    <a:lnL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4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 </a:t>
                      </a:r>
                      <a:r>
                        <a:rPr lang="en"/>
                        <a:t>Creating a group (ex. Famnit 2022 / 2023)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 Inviting people to </a:t>
                      </a:r>
                      <a:r>
                        <a:rPr lang="en"/>
                        <a:t>newly</a:t>
                      </a:r>
                      <a:r>
                        <a:rPr lang="en"/>
                        <a:t> created group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 Accepting the invite for another group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 Creating a course in a newly created group (Programiranje 1)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7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 Uploading notes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6. Adding a question to a collaborative note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7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7. Solving the question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8. Downloading collaborative note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9" name="Google Shape;159;p26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2875" y="839925"/>
            <a:ext cx="5431299" cy="335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 txBox="1"/>
          <p:nvPr/>
        </p:nvSpPr>
        <p:spPr>
          <a:xfrm>
            <a:off x="3622875" y="4063275"/>
            <a:ext cx="387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Task 6 had 2.6 mistakes per Participant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6706"/>
            <a:ext cx="9144000" cy="4510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Google Shape;170;p28"/>
          <p:cNvGraphicFramePr/>
          <p:nvPr/>
        </p:nvGraphicFramePr>
        <p:xfrm>
          <a:off x="90050" y="12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{08EED56D-FF8B-403B-B42B-65E9BEEB279F}</a:tableStyleId>
              </a:tblPr>
              <a:tblGrid>
                <a:gridCol w="4496500"/>
                <a:gridCol w="4496500"/>
              </a:tblGrid>
              <a:tr h="797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Tasks</a:t>
                      </a:r>
                      <a:endParaRPr b="1">
                        <a:solidFill>
                          <a:schemeClr val="lt1"/>
                        </a:solidFill>
                        <a:highlight>
                          <a:schemeClr val="dk2"/>
                        </a:highlight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Missing functionality that other systems have (MS Teams, Facebook, Google Drive, Dropbox, Discord …)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</a:tr>
              <a:tr h="590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 Creating a group (ex. Famnit 2022 / 2023)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"/>
                        <a:t>Instead of choosing a group color, you could upload an image.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0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 Inviting people to newly created group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"/>
                        <a:t>Invite link for fast joining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"/>
                        <a:t>Inviting multiple people at once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3. Accepting the invite for another group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Followed the standards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</a:tr>
              <a:tr h="590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4. Creating a course in a newly created group (Programiranje 1)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Followed the standards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</a:tr>
              <a:tr h="42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r>
                        <a:rPr lang="en"/>
                        <a:t>. Uploading notes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"/>
                        <a:t>Drag and drop functionality 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6. Adding a question to a collaborative note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Followed the standards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</a:tr>
              <a:tr h="590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7. Solving the question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"/>
                        <a:t>Top rated correct answers should be on the top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"/>
                        <a:t>Reply system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8. Downloading collaborative note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"/>
                        <a:t> Export as PDF or Word document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</a:t>
            </a:r>
            <a:r>
              <a:rPr lang="en"/>
              <a:t>Analysis methods  - group of experts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Each participants performed 8 tasks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Asking sub questions from 10 usability heuristics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Fill the system usability scale </a:t>
            </a:r>
            <a:r>
              <a:rPr lang="en" sz="1200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questionnaire (SUS)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>
            <p:ph type="title"/>
          </p:nvPr>
        </p:nvSpPr>
        <p:spPr>
          <a:xfrm>
            <a:off x="727650" y="13298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</a:t>
            </a:r>
            <a:r>
              <a:rPr lang="en"/>
              <a:t>usability heuristics</a:t>
            </a:r>
            <a:endParaRPr/>
          </a:p>
        </p:txBody>
      </p:sp>
      <p:sp>
        <p:nvSpPr>
          <p:cNvPr id="182" name="Google Shape;182;p3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Visibility of system status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Match between system and the real world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User control and freedom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Consistency and standards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Error prevention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Recognition rather recall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Flexibility and efficiency of use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Aesthetic and minimalist design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Help users recognize, diagnose and recover from Error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Help and documentation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Expert group results</a:t>
            </a:r>
            <a:endParaRPr/>
          </a:p>
        </p:txBody>
      </p:sp>
      <p:sp>
        <p:nvSpPr>
          <p:cNvPr id="188" name="Google Shape;188;p3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Define primary and secondary buttons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Despite breadcrumbs each page should have a button “go back”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Some actions should redirect the user to a certain place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Reducing steps, reducing user actions for finishing the tasks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Remove tab layout and take use of call to action buttons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overview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Project Idea</a:t>
            </a:r>
            <a:endParaRPr/>
          </a:p>
          <a:p>
            <a:pPr indent="-287972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Project features</a:t>
            </a:r>
            <a:endParaRPr/>
          </a:p>
          <a:p>
            <a:pPr indent="-287972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Project screenshoots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Analysis Participants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Potencial system users group analysis</a:t>
            </a:r>
            <a:endParaRPr/>
          </a:p>
          <a:p>
            <a:pPr indent="-287972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results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Expert group</a:t>
            </a:r>
            <a:endParaRPr/>
          </a:p>
          <a:p>
            <a:pPr indent="-287972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results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SUS questionnaire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Features that users liked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Web RTC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627"/>
            <a:ext cx="9144000" cy="4252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7900" y="2659096"/>
            <a:ext cx="3646104" cy="22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System usability scale (SUS) questionnaire</a:t>
            </a:r>
            <a:endParaRPr/>
          </a:p>
        </p:txBody>
      </p:sp>
      <p:sp>
        <p:nvSpPr>
          <p:cNvPr id="202" name="Google Shape;202;p33"/>
          <p:cNvSpPr txBox="1"/>
          <p:nvPr>
            <p:ph idx="1" type="body"/>
          </p:nvPr>
        </p:nvSpPr>
        <p:spPr>
          <a:xfrm>
            <a:off x="729450" y="20900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AutoNum type="arabicPeriod"/>
            </a:pPr>
            <a:r>
              <a:rPr lang="en" sz="12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I think that I would like to use this website frequently.</a:t>
            </a:r>
            <a:endParaRPr sz="12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Roboto"/>
              <a:buAutoNum type="arabicPeriod"/>
            </a:pPr>
            <a:r>
              <a:rPr lang="en" sz="12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I found the website unnecessarily complex.</a:t>
            </a:r>
            <a:endParaRPr sz="12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Roboto"/>
              <a:buAutoNum type="arabicPeriod"/>
            </a:pPr>
            <a:r>
              <a:rPr lang="en" sz="12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I thought the website was easy to use.</a:t>
            </a:r>
            <a:endParaRPr sz="12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Roboto"/>
              <a:buAutoNum type="arabicPeriod"/>
            </a:pPr>
            <a:r>
              <a:rPr lang="en" sz="12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I think that I would need the support of a technical person to be able to use this website.</a:t>
            </a:r>
            <a:endParaRPr sz="12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Roboto"/>
              <a:buAutoNum type="arabicPeriod"/>
            </a:pPr>
            <a:r>
              <a:rPr lang="en" sz="12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I found the various functions in this website were well integrated.</a:t>
            </a:r>
            <a:endParaRPr sz="12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Roboto"/>
              <a:buAutoNum type="arabicPeriod"/>
            </a:pPr>
            <a:r>
              <a:rPr lang="en" sz="12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I thought there was too much inconsistency in this website.</a:t>
            </a:r>
            <a:endParaRPr sz="12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Roboto"/>
              <a:buAutoNum type="arabicPeriod"/>
            </a:pPr>
            <a:r>
              <a:rPr lang="en" sz="12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I would imagine that most people would learn to use this website very quickly.</a:t>
            </a:r>
            <a:endParaRPr sz="12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Roboto"/>
              <a:buAutoNum type="arabicPeriod"/>
            </a:pPr>
            <a:r>
              <a:rPr lang="en" sz="12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I found the website very cumbersome to use.</a:t>
            </a:r>
            <a:endParaRPr sz="12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Roboto"/>
              <a:buAutoNum type="arabicPeriod"/>
            </a:pPr>
            <a:r>
              <a:rPr lang="en" sz="12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I felt very confident using the website.</a:t>
            </a:r>
            <a:endParaRPr sz="12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Roboto"/>
              <a:buAutoNum type="arabicPeriod"/>
            </a:pPr>
            <a:r>
              <a:rPr lang="en" sz="12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I needed to learn a lot of things before I could get going with this system.</a:t>
            </a:r>
            <a:endParaRPr sz="12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SUS results</a:t>
            </a:r>
            <a:endParaRPr/>
          </a:p>
        </p:txBody>
      </p:sp>
      <p:sp>
        <p:nvSpPr>
          <p:cNvPr id="208" name="Google Shape;208;p3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They needed to answer questions from 1 - strongly disagree to 5 - strongly agree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X = sum of the points for all odd questions - 5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Y =  25 - sum of the point for all even questions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SUS score = (X + Y) x 2.5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4626" y="2415275"/>
            <a:ext cx="2338550" cy="2553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0" name="Google Shape;210;p34"/>
          <p:cNvGraphicFramePr/>
          <p:nvPr/>
        </p:nvGraphicFramePr>
        <p:xfrm>
          <a:off x="1972275" y="3863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{08EED56D-FF8B-403B-B42B-65E9BEEB279F}</a:tableStyleId>
              </a:tblPr>
              <a:tblGrid>
                <a:gridCol w="1422600"/>
                <a:gridCol w="1422600"/>
                <a:gridCol w="1422600"/>
              </a:tblGrid>
              <a:tr h="553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Group of potential users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Group of experts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Sum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94.75 ± 3.2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 ± 8.16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90.7 ± 7.4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 What features did they like?</a:t>
            </a:r>
            <a:endParaRPr/>
          </a:p>
        </p:txBody>
      </p:sp>
      <p:sp>
        <p:nvSpPr>
          <p:cNvPr id="216" name="Google Shape;216;p3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3850"/>
            <a:ext cx="9144001" cy="427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9359"/>
            <a:ext cx="9143999" cy="4904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1375"/>
            <a:ext cx="9143999" cy="434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4" name="Google Shape;24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066" y="128325"/>
            <a:ext cx="8377476" cy="488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7.Web RTC</a:t>
            </a:r>
            <a:endParaRPr/>
          </a:p>
        </p:txBody>
      </p:sp>
      <p:sp>
        <p:nvSpPr>
          <p:cNvPr id="250" name="Google Shape;250;p4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Real time audio video chat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Peer to peer connection between two browsers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UDP protocol (good for non-sensitive data)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Build in JavaScript API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Supported by all modern browsers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How to establish connection between 2 browsers?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7. </a:t>
            </a:r>
            <a:r>
              <a:rPr lang="en"/>
              <a:t>Web RTC - establishing a connection</a:t>
            </a:r>
            <a:endParaRPr/>
          </a:p>
        </p:txBody>
      </p:sp>
      <p:sp>
        <p:nvSpPr>
          <p:cNvPr id="256" name="Google Shape;256;p4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Sending SDP (Session description Protocol)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Firewall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STUN server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ICE (Interactive Connectivity Establishment)</a:t>
            </a:r>
            <a:endParaRPr/>
          </a:p>
        </p:txBody>
      </p:sp>
      <p:pic>
        <p:nvPicPr>
          <p:cNvPr id="257" name="Google Shape;25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5225" y="2350725"/>
            <a:ext cx="4388776" cy="257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37719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Project Idea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As students we are using a lot of systems during education (Facebook, Microsoft Teams, Discord, Google drive …)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Data gets lost or its difficult to find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Developed my own e-classroom with functionality of other systems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 wanted to find out if our system met the requirements, so people would use it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263" name="Google Shape;263;p4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763" y="138100"/>
            <a:ext cx="6772275" cy="486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3149"/>
            <a:ext cx="9144001" cy="451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7947"/>
            <a:ext cx="9143999" cy="450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9122"/>
            <a:ext cx="9143998" cy="4505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6706"/>
            <a:ext cx="9144000" cy="4510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9088"/>
            <a:ext cx="9144000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