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6" r:id="rId2"/>
    <p:sldId id="264" r:id="rId3"/>
    <p:sldId id="257" r:id="rId4"/>
    <p:sldId id="258" r:id="rId5"/>
    <p:sldId id="259" r:id="rId6"/>
    <p:sldId id="265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3462" autoAdjust="0"/>
  </p:normalViewPr>
  <p:slideViewPr>
    <p:cSldViewPr>
      <p:cViewPr varScale="1">
        <p:scale>
          <a:sx n="81" d="100"/>
          <a:sy n="81" d="100"/>
        </p:scale>
        <p:origin x="1522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99883A-E5E3-4A5B-892C-05D0C2388C78}" type="datetimeFigureOut">
              <a:rPr lang="mk-MK" smtClean="0"/>
              <a:t>24.4.2023</a:t>
            </a:fld>
            <a:endParaRPr lang="mk-M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mk-M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C44203-05FA-4B9C-B1CA-4EB2AB5770DC}" type="slidenum">
              <a:rPr lang="mk-MK" smtClean="0"/>
              <a:t>‹#›</a:t>
            </a:fld>
            <a:endParaRPr lang="mk-M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mk-M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C44203-05FA-4B9C-B1CA-4EB2AB5770DC}" type="slidenum">
              <a:rPr lang="mk-MK" smtClean="0"/>
              <a:t>3</a:t>
            </a:fld>
            <a:endParaRPr lang="mk-M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20" y="3214686"/>
            <a:ext cx="8693181" cy="1381132"/>
          </a:xfrm>
        </p:spPr>
        <p:txBody>
          <a:bodyPr>
            <a:normAutofit fontScale="90000"/>
          </a:bodyPr>
          <a:lstStyle/>
          <a:p>
            <a:r>
              <a:rPr lang="en-US" dirty="0"/>
              <a:t>Information system (Webpage)  </a:t>
            </a:r>
            <a:br>
              <a:rPr lang="en-US" dirty="0"/>
            </a:br>
            <a:r>
              <a:rPr lang="en-US" dirty="0"/>
              <a:t>for swimming school</a:t>
            </a:r>
            <a:br>
              <a:rPr lang="en-US" dirty="0"/>
            </a:br>
            <a:br>
              <a:rPr lang="en-US" dirty="0"/>
            </a:br>
            <a:r>
              <a:rPr lang="en-US" sz="2200" dirty="0"/>
              <a:t>Project Seminar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500230" y="5772494"/>
            <a:ext cx="4939144" cy="1085506"/>
          </a:xfrm>
        </p:spPr>
        <p:txBody>
          <a:bodyPr>
            <a:normAutofit fontScale="92500" lnSpcReduction="20000"/>
          </a:bodyPr>
          <a:lstStyle/>
          <a:p>
            <a:pPr algn="r"/>
            <a:endParaRPr lang="en-US" sz="3600" dirty="0"/>
          </a:p>
          <a:p>
            <a:pPr algn="r"/>
            <a:r>
              <a:rPr lang="en-US" sz="1700" b="1" dirty="0">
                <a:latin typeface="+mj-lt"/>
              </a:rPr>
              <a:t>Ivana </a:t>
            </a:r>
            <a:r>
              <a:rPr lang="en-US" sz="1700" b="1" dirty="0" err="1">
                <a:latin typeface="+mj-lt"/>
              </a:rPr>
              <a:t>Dukovska</a:t>
            </a:r>
            <a:endParaRPr lang="en-US" sz="1700" b="1" dirty="0">
              <a:latin typeface="+mj-lt"/>
            </a:endParaRPr>
          </a:p>
          <a:p>
            <a:pPr algn="r"/>
            <a:r>
              <a:rPr lang="en-US" sz="1700" b="1" dirty="0">
                <a:latin typeface="+mj-lt"/>
              </a:rPr>
              <a:t>Jovana </a:t>
            </a:r>
            <a:r>
              <a:rPr lang="en-US" sz="1700" b="1" dirty="0" err="1">
                <a:latin typeface="+mj-lt"/>
              </a:rPr>
              <a:t>Markovska</a:t>
            </a:r>
            <a:endParaRPr lang="en-US" sz="1700" b="1" dirty="0">
              <a:latin typeface="+mj-lt"/>
            </a:endParaRPr>
          </a:p>
          <a:p>
            <a:endParaRPr lang="mk-MK" dirty="0"/>
          </a:p>
        </p:txBody>
      </p:sp>
      <p:sp>
        <p:nvSpPr>
          <p:cNvPr id="5" name="AutoShape 4" descr="Fakulteta za matematiko, naravoslovje in informacijske tehnologije (UP  FAMNIT) - YouTub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pic>
        <p:nvPicPr>
          <p:cNvPr id="9218" name="Picture 2" descr="Swimming Lessons - Volair : Volai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"/>
            <a:ext cx="8143932" cy="2928934"/>
          </a:xfrm>
          <a:prstGeom prst="rect">
            <a:avLst/>
          </a:prstGeom>
          <a:noFill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596" y="1571612"/>
            <a:ext cx="1357322" cy="135732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6325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000108"/>
            <a:ext cx="7520940" cy="548640"/>
          </a:xfrm>
        </p:spPr>
        <p:txBody>
          <a:bodyPr/>
          <a:lstStyle/>
          <a:p>
            <a:r>
              <a:rPr lang="en-US" dirty="0"/>
              <a:t>Summary</a:t>
            </a:r>
            <a:endParaRPr lang="mk-M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857364"/>
            <a:ext cx="7520940" cy="3579849"/>
          </a:xfrm>
        </p:spPr>
        <p:txBody>
          <a:bodyPr/>
          <a:lstStyle/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en-US" dirty="0"/>
              <a:t> </a:t>
            </a:r>
            <a:r>
              <a:rPr lang="en-US" b="0" dirty="0"/>
              <a:t>PROBLEM / SOLUTION</a:t>
            </a:r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en-US" b="0" dirty="0"/>
              <a:t>FUNCTIONAL REQUIREMENTS</a:t>
            </a:r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en-US" b="0" dirty="0"/>
              <a:t>NON-FUNCTIONAL REQUIREMENTS</a:t>
            </a:r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en-US" b="0" dirty="0"/>
              <a:t>IMPLEMENTATION</a:t>
            </a:r>
          </a:p>
        </p:txBody>
      </p:sp>
      <p:pic>
        <p:nvPicPr>
          <p:cNvPr id="8194" name="Picture 2" descr="Swimming lessons: 10 things parents should know - Harvard Healt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642918"/>
            <a:ext cx="3571868" cy="407967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98481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1760" y="44624"/>
            <a:ext cx="7658100" cy="835954"/>
          </a:xfrm>
        </p:spPr>
        <p:txBody>
          <a:bodyPr/>
          <a:lstStyle/>
          <a:p>
            <a:r>
              <a:rPr lang="en-US" dirty="0" err="1">
                <a:solidFill>
                  <a:schemeClr val="bg2">
                    <a:lumMod val="25000"/>
                  </a:schemeClr>
                </a:solidFill>
              </a:rPr>
              <a:t>PROBLEm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/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</a:rPr>
              <a:t>sOLUTION</a:t>
            </a:r>
            <a:endParaRPr lang="mk-MK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610600" cy="542451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b="0" dirty="0"/>
              <a:t>                 	</a:t>
            </a:r>
            <a:r>
              <a:rPr lang="sl-SI" b="0" dirty="0"/>
              <a:t>Each instructor is obliged to keep records consistently of the children’s </a:t>
            </a:r>
            <a:r>
              <a:rPr lang="en-US" b="0" dirty="0"/>
              <a:t>			enrollment, </a:t>
            </a:r>
            <a:r>
              <a:rPr lang="sl-SI" b="0" dirty="0"/>
              <a:t>attendance, achievements and progress level. </a:t>
            </a:r>
            <a:endParaRPr lang="en-US" b="0" dirty="0"/>
          </a:p>
          <a:p>
            <a:pPr>
              <a:lnSpc>
                <a:spcPct val="150000"/>
              </a:lnSpc>
            </a:pPr>
            <a:endParaRPr lang="en-US" b="0" dirty="0"/>
          </a:p>
          <a:p>
            <a:pPr>
              <a:lnSpc>
                <a:spcPct val="150000"/>
              </a:lnSpc>
            </a:pPr>
            <a:endParaRPr lang="en-US" b="0" dirty="0"/>
          </a:p>
          <a:p>
            <a:pPr>
              <a:lnSpc>
                <a:spcPct val="150000"/>
              </a:lnSpc>
            </a:pPr>
            <a:r>
              <a:rPr lang="en-US" b="0" dirty="0"/>
              <a:t>                                 </a:t>
            </a:r>
            <a:r>
              <a:rPr lang="sl-SI" b="0" dirty="0"/>
              <a:t>Following these tasks and responsibilities manually can be time-</a:t>
            </a:r>
            <a:r>
              <a:rPr lang="en-US" b="0" dirty="0"/>
              <a:t>      			</a:t>
            </a:r>
            <a:r>
              <a:rPr lang="sl-SI" b="0" dirty="0"/>
              <a:t>consuming, disordered and can be easily lost or damaged. Also it is </a:t>
            </a:r>
            <a:r>
              <a:rPr lang="en-US" b="0" dirty="0"/>
              <a:t>			</a:t>
            </a:r>
            <a:r>
              <a:rPr lang="sl-SI" b="0" dirty="0"/>
              <a:t>against data protection regulations.</a:t>
            </a:r>
            <a:endParaRPr lang="en-US" b="0" dirty="0"/>
          </a:p>
          <a:p>
            <a:pPr>
              <a:lnSpc>
                <a:spcPct val="150000"/>
              </a:lnSpc>
            </a:pPr>
            <a:endParaRPr lang="en-US" b="0" dirty="0"/>
          </a:p>
          <a:p>
            <a:pPr>
              <a:lnSpc>
                <a:spcPct val="150000"/>
              </a:lnSpc>
            </a:pPr>
            <a:endParaRPr lang="en-US" b="0" dirty="0"/>
          </a:p>
          <a:p>
            <a:pPr>
              <a:lnSpc>
                <a:spcPct val="150000"/>
              </a:lnSpc>
            </a:pPr>
            <a:r>
              <a:rPr lang="en-US" b="0" dirty="0"/>
              <a:t>    			</a:t>
            </a:r>
            <a:r>
              <a:rPr lang="sl-SI" b="0" dirty="0"/>
              <a:t> This process also comes handy when it comes to quick-searching </a:t>
            </a:r>
            <a:r>
              <a:rPr lang="en-US" b="0" dirty="0"/>
              <a:t>			</a:t>
            </a:r>
            <a:r>
              <a:rPr lang="sl-SI" b="0" dirty="0"/>
              <a:t>certain information from the data, it is much more productive, safer and </a:t>
            </a:r>
            <a:r>
              <a:rPr lang="en-US" b="0" dirty="0"/>
              <a:t>		</a:t>
            </a:r>
            <a:r>
              <a:rPr lang="sl-SI" b="0" dirty="0"/>
              <a:t>environmentally friendly. </a:t>
            </a:r>
            <a:endParaRPr lang="mk-MK" b="0" dirty="0"/>
          </a:p>
          <a:p>
            <a:pPr>
              <a:lnSpc>
                <a:spcPct val="150000"/>
              </a:lnSpc>
              <a:buFont typeface="Wingdings" pitchFamily="2" charset="2"/>
              <a:buChar char="§"/>
            </a:pPr>
            <a:endParaRPr lang="mk-MK" dirty="0"/>
          </a:p>
        </p:txBody>
      </p:sp>
      <p:sp>
        <p:nvSpPr>
          <p:cNvPr id="7170" name="AutoShape 2" descr="Frosty reception for algorithm that predicts research papers' impac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pic>
        <p:nvPicPr>
          <p:cNvPr id="7172" name="Picture 4" descr="Frosty reception for algorithm that predicts research papers&amp;#39; impac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1184684"/>
            <a:ext cx="1611324" cy="9063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174" name="AutoShape 6" descr="Consuming, Royalty-free Consuming Vector Images &amp;amp; Drawings | Depositphotos®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sp>
        <p:nvSpPr>
          <p:cNvPr id="7176" name="AutoShape 8" descr="Consuming, Royalty-free Consuming Vector Images &amp;amp; Drawings | Depositphotos®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pic>
        <p:nvPicPr>
          <p:cNvPr id="7178" name="Picture 10" descr="How to Decrease Time for Software Development Projects - BIT Studio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8382" y="2075811"/>
            <a:ext cx="1793937" cy="9227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180" name="Picture 12" descr="Magento Ajax Quick Search Pro Extension | Magento Search Extension"/>
          <p:cNvPicPr>
            <a:picLocks noChangeAspect="1" noChangeArrowheads="1"/>
          </p:cNvPicPr>
          <p:nvPr/>
        </p:nvPicPr>
        <p:blipFill>
          <a:blip r:embed="rId5"/>
          <a:srcRect l="16875" t="26250" r="15624" b="23125"/>
          <a:stretch>
            <a:fillRect/>
          </a:stretch>
        </p:blipFill>
        <p:spPr bwMode="auto">
          <a:xfrm>
            <a:off x="142844" y="4869160"/>
            <a:ext cx="1643074" cy="12323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49541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0"/>
            <a:ext cx="7520940" cy="914400"/>
          </a:xfrm>
        </p:spPr>
        <p:txBody>
          <a:bodyPr/>
          <a:lstStyle/>
          <a:p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Functional Requirements</a:t>
            </a:r>
            <a:endParaRPr lang="mk-MK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928670"/>
            <a:ext cx="8039100" cy="5181616"/>
          </a:xfrm>
        </p:spPr>
        <p:txBody>
          <a:bodyPr>
            <a:noAutofit/>
          </a:bodyPr>
          <a:lstStyle/>
          <a:p>
            <a:r>
              <a:rPr lang="sl-SI" b="0" dirty="0"/>
              <a:t>1. The </a:t>
            </a:r>
            <a:r>
              <a:rPr lang="en-US" b="0" dirty="0"/>
              <a:t>webpage</a:t>
            </a:r>
            <a:r>
              <a:rPr lang="sl-SI" b="0" dirty="0"/>
              <a:t> allows the user(Instructor)to register and log in, by creating their own account (name, surname, username, password). </a:t>
            </a:r>
            <a:endParaRPr lang="mk-MK" b="0" dirty="0"/>
          </a:p>
          <a:p>
            <a:r>
              <a:rPr lang="sl-SI" b="0" dirty="0"/>
              <a:t>2. The </a:t>
            </a:r>
            <a:r>
              <a:rPr lang="en-US" b="0" dirty="0"/>
              <a:t>webpage</a:t>
            </a:r>
            <a:r>
              <a:rPr lang="sl-SI" b="0" dirty="0"/>
              <a:t> allows the user(Instructur) to enter information about each child</a:t>
            </a:r>
            <a:r>
              <a:rPr lang="mk-MK" b="0" dirty="0"/>
              <a:t>(</a:t>
            </a:r>
            <a:r>
              <a:rPr lang="en-US" b="0" dirty="0"/>
              <a:t>enroll)</a:t>
            </a:r>
            <a:r>
              <a:rPr lang="sl-SI" b="0" dirty="0"/>
              <a:t>, such as: name, surname, date of birth, name of the parent, gender, address of residence and telephone number</a:t>
            </a:r>
            <a:endParaRPr lang="mk-MK" b="0" dirty="0"/>
          </a:p>
          <a:p>
            <a:r>
              <a:rPr lang="sl-SI" b="0" dirty="0"/>
              <a:t>3. The </a:t>
            </a:r>
            <a:r>
              <a:rPr lang="en-US" b="0" dirty="0"/>
              <a:t>webpage</a:t>
            </a:r>
            <a:r>
              <a:rPr lang="sl-SI" b="0" dirty="0"/>
              <a:t> must enable the basic information about the swimming school, such as: the name of thе school </a:t>
            </a:r>
            <a:r>
              <a:rPr lang="en-US" b="0" dirty="0"/>
              <a:t>and </a:t>
            </a:r>
            <a:r>
              <a:rPr lang="sl-SI" b="0" dirty="0"/>
              <a:t>address of the school</a:t>
            </a:r>
            <a:r>
              <a:rPr lang="mk-MK" b="0" dirty="0"/>
              <a:t>.</a:t>
            </a:r>
          </a:p>
          <a:p>
            <a:r>
              <a:rPr lang="sl-SI" b="0" dirty="0"/>
              <a:t>4. Information about the instructors also will be provided such as: name, surname, contact details and the age-group that every instructor is supervising/coaching.</a:t>
            </a:r>
            <a:endParaRPr lang="mk-MK" b="0" dirty="0"/>
          </a:p>
          <a:p>
            <a:r>
              <a:rPr lang="sl-SI" b="0" dirty="0"/>
              <a:t>6. The </a:t>
            </a:r>
            <a:r>
              <a:rPr lang="en-US" b="0" dirty="0"/>
              <a:t>webpage</a:t>
            </a:r>
            <a:r>
              <a:rPr lang="sl-SI" b="0" dirty="0"/>
              <a:t> allows the user (Instructor) to record the attendance of each individual child on a daily basis, recording any new members, also terminating memberships.</a:t>
            </a:r>
            <a:endParaRPr lang="mk-MK" b="0" dirty="0"/>
          </a:p>
          <a:p>
            <a:r>
              <a:rPr lang="sl-SI" b="0" dirty="0"/>
              <a:t>7. Also the </a:t>
            </a:r>
            <a:r>
              <a:rPr lang="en-US" b="0" dirty="0"/>
              <a:t>webpage</a:t>
            </a:r>
            <a:r>
              <a:rPr lang="sl-SI" b="0" dirty="0"/>
              <a:t> allows users (Parents) to create their individual account where they will be required to input their information such as : name, surname</a:t>
            </a:r>
            <a:r>
              <a:rPr lang="en-US" b="0" dirty="0"/>
              <a:t>,</a:t>
            </a:r>
            <a:r>
              <a:rPr lang="sl-SI" b="0" dirty="0"/>
              <a:t> e-mail</a:t>
            </a:r>
            <a:r>
              <a:rPr lang="en-US" b="0" dirty="0"/>
              <a:t> and password</a:t>
            </a:r>
            <a:r>
              <a:rPr lang="sl-SI" b="0" dirty="0"/>
              <a:t>. </a:t>
            </a:r>
            <a:endParaRPr lang="mk-MK" b="0" dirty="0"/>
          </a:p>
          <a:p>
            <a:r>
              <a:rPr lang="sl-SI" b="0" dirty="0"/>
              <a:t>8. The </a:t>
            </a:r>
            <a:r>
              <a:rPr lang="en-US" b="0" dirty="0"/>
              <a:t>webpage</a:t>
            </a:r>
            <a:r>
              <a:rPr lang="sl-SI" b="0" dirty="0"/>
              <a:t> provides parents with an insight of the daily snack menu.</a:t>
            </a:r>
            <a:endParaRPr lang="mk-MK" b="0" dirty="0"/>
          </a:p>
          <a:p>
            <a:r>
              <a:rPr lang="sl-SI" b="0" dirty="0"/>
              <a:t>9. The </a:t>
            </a:r>
            <a:r>
              <a:rPr lang="en-US" b="0" dirty="0"/>
              <a:t>webpage</a:t>
            </a:r>
            <a:r>
              <a:rPr lang="sl-SI" b="0" dirty="0"/>
              <a:t> provides enrollment forms for the parents to fill in order to create a membership for their child.</a:t>
            </a:r>
            <a:endParaRPr lang="mk-MK" b="0" dirty="0"/>
          </a:p>
          <a:p>
            <a:r>
              <a:rPr lang="sl-SI" b="0" dirty="0"/>
              <a:t>10. The </a:t>
            </a:r>
            <a:r>
              <a:rPr lang="en-US" b="0" dirty="0"/>
              <a:t>webpage</a:t>
            </a:r>
            <a:r>
              <a:rPr lang="sl-SI" b="0" dirty="0"/>
              <a:t> enables parents to fill in the termination form to end their membership.</a:t>
            </a:r>
            <a:endParaRPr lang="mk-MK" b="0" dirty="0"/>
          </a:p>
          <a:p>
            <a:r>
              <a:rPr lang="sl-SI" b="0" dirty="0"/>
              <a:t>11. Also there will be an invoice form where the parents will be able to fill in with their bank details in order to send </a:t>
            </a:r>
            <a:r>
              <a:rPr lang="en-US" b="0" dirty="0"/>
              <a:t>monthly </a:t>
            </a:r>
            <a:r>
              <a:rPr lang="sl-SI" b="0" dirty="0"/>
              <a:t>payment.</a:t>
            </a:r>
            <a:endParaRPr lang="mk-MK" b="0" dirty="0"/>
          </a:p>
        </p:txBody>
      </p:sp>
    </p:spTree>
    <p:extLst>
      <p:ext uri="{BB962C8B-B14F-4D97-AF65-F5344CB8AC3E}">
        <p14:creationId xmlns:p14="http://schemas.microsoft.com/office/powerpoint/2010/main" val="3902294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65760"/>
            <a:ext cx="8039100" cy="777240"/>
          </a:xfrm>
        </p:spPr>
        <p:txBody>
          <a:bodyPr/>
          <a:lstStyle/>
          <a:p>
            <a:r>
              <a:rPr lang="en-US" dirty="0"/>
              <a:t>Non-functional requirements</a:t>
            </a:r>
            <a:endParaRPr lang="mk-MK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962900" cy="5129234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sl-SI" sz="2400" b="0" dirty="0"/>
              <a:t>The service will be used by anyone who has access to</a:t>
            </a:r>
            <a:r>
              <a:rPr lang="en-US" sz="2400" b="0" dirty="0"/>
              <a:t> </a:t>
            </a:r>
            <a:r>
              <a:rPr lang="sl-SI" sz="2400" b="0" dirty="0"/>
              <a:t>arbitrary location using a personal computer, smartphone or any smart device with connection to the internet</a:t>
            </a:r>
            <a:endParaRPr lang="en-US" sz="2400" b="0" dirty="0"/>
          </a:p>
          <a:p>
            <a:pPr marL="457200" indent="-457200">
              <a:buAutoNum type="arabicPeriod"/>
            </a:pPr>
            <a:r>
              <a:rPr lang="sl-SI" sz="2400" b="0" dirty="0"/>
              <a:t>The data must be kept securely for at least 12 months</a:t>
            </a:r>
            <a:r>
              <a:rPr lang="en-US" sz="2400" b="0" dirty="0"/>
              <a:t>. </a:t>
            </a:r>
            <a:r>
              <a:rPr lang="sl-SI" sz="2400" b="0" dirty="0"/>
              <a:t>External backup is necessary to implement on a daily basis.</a:t>
            </a:r>
            <a:endParaRPr lang="en-US" sz="2400" b="0" dirty="0"/>
          </a:p>
          <a:p>
            <a:pPr marL="457200" indent="-457200">
              <a:buAutoNum type="arabicPeriod"/>
            </a:pPr>
            <a:r>
              <a:rPr lang="sl-SI" sz="2400" b="0" dirty="0"/>
              <a:t>The system must provide secure storing of personal data of a sensitive nature as well as encrypted connection.</a:t>
            </a:r>
            <a:endParaRPr lang="en-US" sz="2400" b="0" dirty="0"/>
          </a:p>
          <a:p>
            <a:pPr marL="457200" indent="-457200">
              <a:buAutoNum type="arabicPeriod"/>
            </a:pPr>
            <a:r>
              <a:rPr lang="sl-SI" sz="2400" b="0" dirty="0"/>
              <a:t>The system must ensure 24/7 operation.</a:t>
            </a:r>
            <a:endParaRPr lang="en-US" sz="2400" b="0" dirty="0"/>
          </a:p>
          <a:p>
            <a:pPr marL="457200" indent="-457200">
              <a:buAutoNum type="arabicPeriod"/>
            </a:pPr>
            <a:r>
              <a:rPr lang="sl-SI" sz="2400" b="0" dirty="0"/>
              <a:t>The system must support three types of users: instructors, parents and administrator.</a:t>
            </a:r>
            <a:endParaRPr lang="mk-MK" sz="2400" b="0" dirty="0"/>
          </a:p>
          <a:p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1506024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F19C9-2B5A-DA28-B0FF-417C0CA9F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</a:t>
            </a:r>
            <a:endParaRPr lang="mk-M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D5DC1D-BDE7-E37E-FF53-5B08F872F8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603" y="1261040"/>
            <a:ext cx="7520940" cy="3579849"/>
          </a:xfrm>
        </p:spPr>
        <p:txBody>
          <a:bodyPr/>
          <a:lstStyle/>
          <a:p>
            <a:r>
              <a:rPr lang="en-US" sz="2000" b="0" dirty="0"/>
              <a:t>Modeling, creating and maintaining MySQL databases. </a:t>
            </a:r>
          </a:p>
          <a:p>
            <a:endParaRPr lang="en-US" sz="2000" b="0" dirty="0"/>
          </a:p>
          <a:p>
            <a:endParaRPr lang="en-US" sz="2000" b="0" dirty="0"/>
          </a:p>
          <a:p>
            <a:r>
              <a:rPr lang="en-US" sz="2000" b="0" dirty="0"/>
              <a:t>phpMyAdmin application installed on the Apache server.</a:t>
            </a:r>
          </a:p>
          <a:p>
            <a:endParaRPr lang="en-US" sz="2000" b="0" dirty="0"/>
          </a:p>
          <a:p>
            <a:endParaRPr lang="en-US" sz="2000" b="0" dirty="0"/>
          </a:p>
          <a:p>
            <a:r>
              <a:rPr lang="en-US" sz="2400" dirty="0"/>
              <a:t> </a:t>
            </a:r>
            <a:r>
              <a:rPr lang="en-US" sz="2000" b="0" dirty="0"/>
              <a:t>HTML, CSS, Java Script, PHP, XML programming languages</a:t>
            </a:r>
          </a:p>
          <a:p>
            <a:endParaRPr lang="en-US" b="0" dirty="0"/>
          </a:p>
          <a:p>
            <a:endParaRPr lang="mk-MK" b="0" dirty="0"/>
          </a:p>
        </p:txBody>
      </p:sp>
      <p:pic>
        <p:nvPicPr>
          <p:cNvPr id="1026" name="Picture 2" descr="Software Development Company, Website Design Company, Software Company ...">
            <a:extLst>
              <a:ext uri="{FF2B5EF4-FFF2-40B4-BE49-F238E27FC236}">
                <a16:creationId xmlns:a16="http://schemas.microsoft.com/office/drawing/2014/main" id="{739A5F1F-9009-F67F-3E0B-E341C752C5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1499808"/>
            <a:ext cx="1359861" cy="777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php my admin">
            <a:extLst>
              <a:ext uri="{FF2B5EF4-FFF2-40B4-BE49-F238E27FC236}">
                <a16:creationId xmlns:a16="http://schemas.microsoft.com/office/drawing/2014/main" id="{0A6A0140-8CC4-13C9-E7C2-40CB0F9254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3855" y="2522709"/>
            <a:ext cx="1857375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html ">
            <a:extLst>
              <a:ext uri="{FF2B5EF4-FFF2-40B4-BE49-F238E27FC236}">
                <a16:creationId xmlns:a16="http://schemas.microsoft.com/office/drawing/2014/main" id="{DD5E80BC-E16D-8484-6B30-F57197C291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594312"/>
            <a:ext cx="2028091" cy="1186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SS ::before and ::after | CodeSpot">
            <a:extLst>
              <a:ext uri="{FF2B5EF4-FFF2-40B4-BE49-F238E27FC236}">
                <a16:creationId xmlns:a16="http://schemas.microsoft.com/office/drawing/2014/main" id="{90D7F44E-A3E7-1925-F56D-81A69848B8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2590" y="4594312"/>
            <a:ext cx="2017813" cy="1156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12" descr="KBDGroup - UofT Physiotherapy Bridging Program">
            <a:extLst>
              <a:ext uri="{FF2B5EF4-FFF2-40B4-BE49-F238E27FC236}">
                <a16:creationId xmlns:a16="http://schemas.microsoft.com/office/drawing/2014/main" id="{667D47C2-62AB-4AC1-2A33-778EF33F8A3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mk-MK"/>
          </a:p>
        </p:txBody>
      </p:sp>
      <p:pic>
        <p:nvPicPr>
          <p:cNvPr id="1038" name="Picture 14" descr="KBDGroup - UofT Physiotherapy Bridging Program">
            <a:extLst>
              <a:ext uri="{FF2B5EF4-FFF2-40B4-BE49-F238E27FC236}">
                <a16:creationId xmlns:a16="http://schemas.microsoft.com/office/drawing/2014/main" id="{BA4972F6-4D8B-4631-FBFF-07EF2AD7EB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5343" y="4579114"/>
            <a:ext cx="1694829" cy="1186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PHP Overview - YouTube">
            <a:extLst>
              <a:ext uri="{FF2B5EF4-FFF2-40B4-BE49-F238E27FC236}">
                <a16:creationId xmlns:a16="http://schemas.microsoft.com/office/drawing/2014/main" id="{0A922CA4-2BC8-F69D-5B8F-B835941D96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6828" y="4579114"/>
            <a:ext cx="1822589" cy="1171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817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52600"/>
            <a:ext cx="8282940" cy="2057400"/>
          </a:xfrm>
        </p:spPr>
        <p:txBody>
          <a:bodyPr/>
          <a:lstStyle/>
          <a:p>
            <a:r>
              <a:rPr lang="en-US" sz="4000" dirty="0"/>
              <a:t>Thank you for your attention </a:t>
            </a:r>
            <a:br>
              <a:rPr lang="en-US" sz="4000" dirty="0"/>
            </a:br>
            <a:r>
              <a:rPr lang="en-US" sz="4000" dirty="0"/>
              <a:t>any questions?</a:t>
            </a:r>
            <a:endParaRPr lang="mk-MK" sz="4000" dirty="0"/>
          </a:p>
        </p:txBody>
      </p:sp>
    </p:spTree>
    <p:extLst>
      <p:ext uri="{BB962C8B-B14F-4D97-AF65-F5344CB8AC3E}">
        <p14:creationId xmlns:p14="http://schemas.microsoft.com/office/powerpoint/2010/main" val="39865210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809</TotalTime>
  <Words>545</Words>
  <Application>Microsoft Office PowerPoint</Application>
  <PresentationFormat>On-screen Show (4:3)</PresentationFormat>
  <Paragraphs>44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Franklin Gothic Book</vt:lpstr>
      <vt:lpstr>Franklin Gothic Medium</vt:lpstr>
      <vt:lpstr>Wingdings</vt:lpstr>
      <vt:lpstr>Angles</vt:lpstr>
      <vt:lpstr>Information system (Webpage)   for swimming school  Project Seminar</vt:lpstr>
      <vt:lpstr>Summary</vt:lpstr>
      <vt:lpstr>PROBLEm/sOLUTION</vt:lpstr>
      <vt:lpstr>Functional Requirements</vt:lpstr>
      <vt:lpstr>Non-functional requirements</vt:lpstr>
      <vt:lpstr>IMPLEMENTATION</vt:lpstr>
      <vt:lpstr>Thank you for your attention  any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Software engendering</dc:title>
  <dc:creator>Ivana Dukovska</dc:creator>
  <cp:lastModifiedBy>Тони Дуковски</cp:lastModifiedBy>
  <cp:revision>51</cp:revision>
  <dcterms:created xsi:type="dcterms:W3CDTF">2006-08-16T00:00:00Z</dcterms:created>
  <dcterms:modified xsi:type="dcterms:W3CDTF">2023-04-24T08:14:57Z</dcterms:modified>
</cp:coreProperties>
</file>