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6" r:id="rId5"/>
    <p:sldId id="267" r:id="rId6"/>
    <p:sldId id="270" r:id="rId7"/>
    <p:sldId id="271" r:id="rId8"/>
    <p:sldId id="261" r:id="rId9"/>
    <p:sldId id="272" r:id="rId10"/>
    <p:sldId id="274" r:id="rId11"/>
    <p:sldId id="273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277" y="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10F7-C9AC-48E0-B068-2BF091A5CFE3}" type="datetimeFigureOut">
              <a:rPr lang="hr-BA" smtClean="0"/>
              <a:t>11. 4. 2022.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B093-139D-408C-880D-F5B24EC37C8B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04100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10F7-C9AC-48E0-B068-2BF091A5CFE3}" type="datetimeFigureOut">
              <a:rPr lang="hr-BA" smtClean="0"/>
              <a:t>11. 4. 2022.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B093-139D-408C-880D-F5B24EC37C8B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10222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10F7-C9AC-48E0-B068-2BF091A5CFE3}" type="datetimeFigureOut">
              <a:rPr lang="hr-BA" smtClean="0"/>
              <a:t>11. 4. 2022.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B093-139D-408C-880D-F5B24EC37C8B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76937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10F7-C9AC-48E0-B068-2BF091A5CFE3}" type="datetimeFigureOut">
              <a:rPr lang="hr-BA" smtClean="0"/>
              <a:t>11. 4. 2022.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B093-139D-408C-880D-F5B24EC37C8B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96902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10F7-C9AC-48E0-B068-2BF091A5CFE3}" type="datetimeFigureOut">
              <a:rPr lang="hr-BA" smtClean="0"/>
              <a:t>11. 4. 2022.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B093-139D-408C-880D-F5B24EC37C8B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709105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10F7-C9AC-48E0-B068-2BF091A5CFE3}" type="datetimeFigureOut">
              <a:rPr lang="hr-BA" smtClean="0"/>
              <a:t>11. 4. 2022.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B093-139D-408C-880D-F5B24EC37C8B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5585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10F7-C9AC-48E0-B068-2BF091A5CFE3}" type="datetimeFigureOut">
              <a:rPr lang="hr-BA" smtClean="0"/>
              <a:t>11. 4. 2022.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B093-139D-408C-880D-F5B24EC37C8B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3545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10F7-C9AC-48E0-B068-2BF091A5CFE3}" type="datetimeFigureOut">
              <a:rPr lang="hr-BA" smtClean="0"/>
              <a:t>11. 4. 2022.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B093-139D-408C-880D-F5B24EC37C8B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34848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10F7-C9AC-48E0-B068-2BF091A5CFE3}" type="datetimeFigureOut">
              <a:rPr lang="hr-BA" smtClean="0"/>
              <a:t>11. 4. 2022.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B093-139D-408C-880D-F5B24EC37C8B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49587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10F7-C9AC-48E0-B068-2BF091A5CFE3}" type="datetimeFigureOut">
              <a:rPr lang="hr-BA" smtClean="0"/>
              <a:t>11. 4. 2022.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B093-139D-408C-880D-F5B24EC37C8B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24855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10F7-C9AC-48E0-B068-2BF091A5CFE3}" type="datetimeFigureOut">
              <a:rPr lang="hr-BA" smtClean="0"/>
              <a:t>11. 4. 2022.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B093-139D-408C-880D-F5B24EC37C8B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81616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810F7-C9AC-48E0-B068-2BF091A5CFE3}" type="datetimeFigureOut">
              <a:rPr lang="hr-BA" smtClean="0"/>
              <a:t>11. 4. 2022.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4B093-139D-408C-880D-F5B24EC37C8B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78129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5992"/>
          </a:xfrm>
        </p:spPr>
        <p:txBody>
          <a:bodyPr>
            <a:normAutofit/>
          </a:bodyPr>
          <a:lstStyle/>
          <a:p>
            <a:r>
              <a:rPr lang="en-US" sz="5500" dirty="0" smtClean="0"/>
              <a:t>Neural </a:t>
            </a:r>
            <a:r>
              <a:rPr lang="hr-BA" sz="5500" dirty="0" smtClean="0"/>
              <a:t>Network</a:t>
            </a:r>
            <a:r>
              <a:rPr lang="en-US" sz="5500" dirty="0" smtClean="0"/>
              <a:t> Based Classification </a:t>
            </a:r>
            <a:r>
              <a:rPr lang="hr-BA" sz="5500" dirty="0" smtClean="0"/>
              <a:t>o</a:t>
            </a:r>
            <a:r>
              <a:rPr lang="en-US" sz="5500" dirty="0" smtClean="0"/>
              <a:t>f Brain Lesions</a:t>
            </a:r>
            <a:endParaRPr lang="hr-BA" sz="5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0918" y="4726547"/>
            <a:ext cx="9465972" cy="1378038"/>
          </a:xfrm>
        </p:spPr>
        <p:txBody>
          <a:bodyPr>
            <a:noAutofit/>
          </a:bodyPr>
          <a:lstStyle/>
          <a:p>
            <a:pPr algn="l"/>
            <a:r>
              <a:rPr lang="hr-BA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University of Primorska</a:t>
            </a:r>
          </a:p>
          <a:p>
            <a:pPr algn="l"/>
            <a:r>
              <a:rPr lang="hr-BA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FAMNIT 					</a:t>
            </a:r>
            <a:r>
              <a:rPr lang="hr-BA" dirty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</a:t>
            </a:r>
            <a:r>
              <a:rPr lang="hr-BA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</a:t>
            </a:r>
            <a:r>
              <a:rPr lang="hr-BA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Nedim </a:t>
            </a:r>
            <a:r>
              <a:rPr lang="hr-BA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Šišić</a:t>
            </a:r>
          </a:p>
          <a:p>
            <a:pPr algn="l"/>
            <a:r>
              <a:rPr lang="hr-BA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April, 2022  				</a:t>
            </a:r>
            <a:r>
              <a:rPr lang="hr-BA" dirty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</a:t>
            </a:r>
            <a:r>
              <a:rPr lang="hr-BA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Mentor: Prof. Peter Rogelj</a:t>
            </a:r>
            <a:endParaRPr lang="hr-BA" dirty="0">
              <a:solidFill>
                <a:srgbClr val="0070C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73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7" y="365125"/>
            <a:ext cx="10864403" cy="871247"/>
          </a:xfrm>
        </p:spPr>
        <p:txBody>
          <a:bodyPr>
            <a:normAutofit/>
          </a:bodyPr>
          <a:lstStyle/>
          <a:p>
            <a:r>
              <a:rPr lang="hr-BA" sz="3800" dirty="0" smtClean="0">
                <a:solidFill>
                  <a:srgbClr val="0070C0"/>
                </a:solidFill>
              </a:rPr>
              <a:t>Some goals</a:t>
            </a:r>
            <a:endParaRPr lang="hr-BA" sz="3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42434"/>
                <a:ext cx="10515600" cy="4734529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500"/>
                  </a:spcBef>
                </a:pP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Overcome dataset 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issues:</a:t>
                </a: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hr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Twice more </a:t>
                </a:r>
                <a:r>
                  <a:rPr lang="hr-BA" dirty="0">
                    <a:solidFill>
                      <a:srgbClr val="FF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bad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(1055) than </a:t>
                </a:r>
                <a:r>
                  <a:rPr lang="hr-BA" dirty="0">
                    <a:solidFill>
                      <a:srgbClr val="00B05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good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(531)</a:t>
                </a: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lesions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Class </a:t>
                </a:r>
                <a:r>
                  <a:rPr lang="en-GB" dirty="0">
                    <a:solidFill>
                      <a:srgbClr val="00B05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6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(71) e</a:t>
                </a: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special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ly small</a:t>
                </a:r>
                <a:endParaRPr lang="hr-BA" dirty="0">
                  <a:solidFill>
                    <a:srgbClr val="00B050"/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00000"/>
                  </a:lnSpc>
                </a:pP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A relatively small dataset in 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general</a:t>
                </a:r>
                <a:b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</a:br>
                <a:endParaRPr lang="en-GB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See how different channels (Flair, QSM, Mask) influence classification</a:t>
                </a:r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endParaRPr lang="hr-BA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42434"/>
                <a:ext cx="10515600" cy="4734529"/>
              </a:xfrm>
              <a:blipFill rotWithShape="0">
                <a:blip r:embed="rId2"/>
                <a:stretch>
                  <a:fillRect l="-1043" t="-1418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602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7" y="365125"/>
            <a:ext cx="10864403" cy="871247"/>
          </a:xfrm>
        </p:spPr>
        <p:txBody>
          <a:bodyPr>
            <a:normAutofit/>
          </a:bodyPr>
          <a:lstStyle/>
          <a:p>
            <a:endParaRPr lang="hr-BA" sz="3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Thank you for listening!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r-BA" sz="3600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Questions?</a:t>
            </a:r>
            <a:endParaRPr lang="hr-BA" sz="3600" dirty="0">
              <a:solidFill>
                <a:srgbClr val="0070C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8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7" y="365125"/>
            <a:ext cx="10864403" cy="871247"/>
          </a:xfrm>
        </p:spPr>
        <p:txBody>
          <a:bodyPr>
            <a:normAutofit/>
          </a:bodyPr>
          <a:lstStyle/>
          <a:p>
            <a:r>
              <a:rPr lang="hr-BA" sz="3800" dirty="0" smtClean="0">
                <a:solidFill>
                  <a:srgbClr val="0070C0"/>
                </a:solidFill>
              </a:rPr>
              <a:t>Agenda</a:t>
            </a:r>
            <a:endParaRPr lang="hr-BA" sz="3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Problem</a:t>
            </a:r>
          </a:p>
          <a:p>
            <a:pPr>
              <a:lnSpc>
                <a:spcPct val="150000"/>
              </a:lnSpc>
            </a:pP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Literature</a:t>
            </a:r>
          </a:p>
          <a:p>
            <a:pPr>
              <a:lnSpc>
                <a:spcPct val="150000"/>
              </a:lnSpc>
            </a:pP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Goals</a:t>
            </a: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9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7" y="365125"/>
            <a:ext cx="10864403" cy="871247"/>
          </a:xfrm>
        </p:spPr>
        <p:txBody>
          <a:bodyPr>
            <a:normAutofit/>
          </a:bodyPr>
          <a:lstStyle/>
          <a:p>
            <a:r>
              <a:rPr lang="hr-BA" sz="3800" dirty="0" smtClean="0">
                <a:solidFill>
                  <a:srgbClr val="0070C0"/>
                </a:solidFill>
              </a:rPr>
              <a:t>Problem</a:t>
            </a:r>
            <a:endParaRPr lang="hr-BA" sz="3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rain lesion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-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 area of tissue injury or disease within the brain</a:t>
            </a: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Dataset - each image consists of three 3D images: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 interpretation - image with 3 spatial dimensions and 3 channels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702" y="3017849"/>
            <a:ext cx="1899723" cy="18934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2715" y="3017849"/>
            <a:ext cx="1888556" cy="18632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3915" y="3017886"/>
            <a:ext cx="1907569" cy="18632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18734" y="4981230"/>
            <a:ext cx="16410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2000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FLAIR MRI</a:t>
            </a:r>
            <a:endParaRPr lang="hr-BA" sz="2000" dirty="0">
              <a:solidFill>
                <a:srgbClr val="0070C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83173" y="4973141"/>
            <a:ext cx="1586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2000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QSM MRI</a:t>
            </a:r>
            <a:endParaRPr lang="hr-BA" sz="2000" dirty="0">
              <a:solidFill>
                <a:srgbClr val="0070C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75618" y="4973141"/>
            <a:ext cx="1378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2000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MASK</a:t>
            </a:r>
            <a:endParaRPr lang="hr-BA" sz="2000" dirty="0">
              <a:solidFill>
                <a:srgbClr val="0070C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54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7" y="365125"/>
            <a:ext cx="10864403" cy="871247"/>
          </a:xfrm>
        </p:spPr>
        <p:txBody>
          <a:bodyPr>
            <a:normAutofit/>
          </a:bodyPr>
          <a:lstStyle/>
          <a:p>
            <a:r>
              <a:rPr lang="hr-BA" sz="3800" dirty="0" smtClean="0">
                <a:solidFill>
                  <a:srgbClr val="0070C0"/>
                </a:solidFill>
              </a:rPr>
              <a:t>Problem - Dataset</a:t>
            </a:r>
            <a:endParaRPr lang="hr-BA" sz="3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42434"/>
                <a:ext cx="10515600" cy="4734529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hr-BA" sz="26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Each image is of size 35 x 35 x 35 x 3 (</a:t>
                </a:r>
                <a14:m>
                  <m:oMath xmlns:m="http://schemas.openxmlformats.org/officeDocument/2006/math">
                    <m:r>
                      <a:rPr lang="hr-BA" sz="2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Helvetica" panose="020B0604020202020204" pitchFamily="34" charset="0"/>
                      </a:rPr>
                      <m:t>≤</m:t>
                    </m:r>
                  </m:oMath>
                </a14:m>
                <a:r>
                  <a:rPr lang="hr-BA" sz="26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100 kB compressed)</a:t>
                </a:r>
                <a:endParaRPr lang="hr-BA" sz="2600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sz="26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Dataset has 6 classes of lesions: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1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- unclassified	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2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– isointense	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3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– PRL lesions	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4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- hypointense rim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5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– hyperintense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6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– hypointense	</a:t>
                </a:r>
                <a:endParaRPr lang="hr-BA" b="1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endParaRPr lang="hr-BA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42434"/>
                <a:ext cx="10515600" cy="4734529"/>
              </a:xfrm>
              <a:blipFill rotWithShape="0">
                <a:blip r:embed="rId2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145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7" y="365125"/>
            <a:ext cx="10864403" cy="871247"/>
          </a:xfrm>
        </p:spPr>
        <p:txBody>
          <a:bodyPr>
            <a:normAutofit/>
          </a:bodyPr>
          <a:lstStyle/>
          <a:p>
            <a:r>
              <a:rPr lang="hr-BA" sz="3800" dirty="0" smtClean="0">
                <a:solidFill>
                  <a:srgbClr val="0070C0"/>
                </a:solidFill>
              </a:rPr>
              <a:t>Problem - Dataset</a:t>
            </a:r>
            <a:endParaRPr lang="hr-BA" sz="3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42434"/>
                <a:ext cx="10515600" cy="4734529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hr-BA" sz="26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Each image is of size 35 x 35 x 35 x 3 (</a:t>
                </a:r>
                <a14:m>
                  <m:oMath xmlns:m="http://schemas.openxmlformats.org/officeDocument/2006/math">
                    <m:r>
                      <a:rPr lang="hr-BA" sz="2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Helvetica" panose="020B0604020202020204" pitchFamily="34" charset="0"/>
                      </a:rPr>
                      <m:t>≤</m:t>
                    </m:r>
                  </m:oMath>
                </a14:m>
                <a:r>
                  <a:rPr lang="hr-BA" sz="26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100 kB compressed)</a:t>
                </a:r>
                <a:endParaRPr lang="hr-BA" sz="2600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sz="26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Dataset has 6 classes of lesions: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1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- unclassified		</a:t>
                </a:r>
                <a:r>
                  <a:rPr lang="hr-BA" dirty="0" smtClean="0"/>
                  <a:t>3664</a:t>
                </a:r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2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– isointense		  </a:t>
                </a:r>
                <a:r>
                  <a:rPr lang="hr-BA" dirty="0" smtClean="0"/>
                  <a:t>460</a:t>
                </a:r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3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– PRL lesions	  </a:t>
                </a:r>
                <a:r>
                  <a:rPr lang="hr-BA" dirty="0" smtClean="0"/>
                  <a:t>214</a:t>
                </a:r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4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- hypointense rim	    </a:t>
                </a:r>
                <a:r>
                  <a:rPr lang="hr-BA" dirty="0" smtClean="0"/>
                  <a:t>19</a:t>
                </a:r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5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– hyperintense	  </a:t>
                </a:r>
                <a:r>
                  <a:rPr lang="hr-BA" dirty="0" smtClean="0"/>
                  <a:t>841</a:t>
                </a:r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6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– hypointense	   71  	 	</a:t>
                </a:r>
                <a:endParaRPr lang="hr-BA" b="1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endParaRPr lang="hr-BA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42434"/>
                <a:ext cx="10515600" cy="4734529"/>
              </a:xfrm>
              <a:blipFill rotWithShape="0">
                <a:blip r:embed="rId2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45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7" y="365125"/>
            <a:ext cx="10864403" cy="871247"/>
          </a:xfrm>
        </p:spPr>
        <p:txBody>
          <a:bodyPr>
            <a:normAutofit/>
          </a:bodyPr>
          <a:lstStyle/>
          <a:p>
            <a:r>
              <a:rPr lang="hr-BA" sz="3800" dirty="0" smtClean="0">
                <a:solidFill>
                  <a:srgbClr val="0070C0"/>
                </a:solidFill>
              </a:rPr>
              <a:t>Problem - Dataset</a:t>
            </a:r>
            <a:endParaRPr lang="hr-BA" sz="3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42434"/>
                <a:ext cx="10515600" cy="4734529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hr-BA" sz="26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Each image is of size 35 x 35 x 35 x 3 (</a:t>
                </a:r>
                <a14:m>
                  <m:oMath xmlns:m="http://schemas.openxmlformats.org/officeDocument/2006/math">
                    <m:r>
                      <a:rPr lang="hr-BA" sz="2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Helvetica" panose="020B0604020202020204" pitchFamily="34" charset="0"/>
                      </a:rPr>
                      <m:t>≤</m:t>
                    </m:r>
                  </m:oMath>
                </a14:m>
                <a:r>
                  <a:rPr lang="hr-BA" sz="26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100 kB compressed)</a:t>
                </a:r>
                <a:endParaRPr lang="hr-BA" sz="2600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sz="26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Dataset has 6 classes of lesions: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1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- unclassified		</a:t>
                </a:r>
                <a:r>
                  <a:rPr lang="hr-BA" dirty="0" smtClean="0"/>
                  <a:t>3664</a:t>
                </a:r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solidFill>
                      <a:srgbClr val="00B05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2</a:t>
                </a:r>
                <a:r>
                  <a:rPr lang="hr-BA" dirty="0" smtClean="0">
                    <a:solidFill>
                      <a:srgbClr val="00B05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 – isointense		  </a:t>
                </a:r>
                <a:r>
                  <a:rPr lang="hr-BA" dirty="0" smtClean="0">
                    <a:solidFill>
                      <a:srgbClr val="00B050"/>
                    </a:solidFill>
                  </a:rPr>
                  <a:t>460</a:t>
                </a:r>
                <a:endParaRPr lang="hr-BA" dirty="0" smtClean="0">
                  <a:solidFill>
                    <a:srgbClr val="00B050"/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solidFill>
                      <a:srgbClr val="FF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3</a:t>
                </a:r>
                <a:r>
                  <a:rPr lang="hr-BA" dirty="0" smtClean="0">
                    <a:solidFill>
                      <a:srgbClr val="FF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 – PRL lesions	  </a:t>
                </a:r>
                <a:r>
                  <a:rPr lang="hr-BA" dirty="0" smtClean="0">
                    <a:solidFill>
                      <a:srgbClr val="FF0000"/>
                    </a:solidFill>
                  </a:rPr>
                  <a:t>214</a:t>
                </a:r>
                <a:endParaRPr lang="hr-BA" dirty="0" smtClean="0">
                  <a:solidFill>
                    <a:srgbClr val="FF0000"/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4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- hypointense rim	    </a:t>
                </a:r>
                <a:r>
                  <a:rPr lang="hr-BA" dirty="0" smtClean="0"/>
                  <a:t>19</a:t>
                </a:r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solidFill>
                      <a:srgbClr val="FF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5</a:t>
                </a:r>
                <a:r>
                  <a:rPr lang="hr-BA" dirty="0" smtClean="0">
                    <a:solidFill>
                      <a:srgbClr val="FF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 – hyperintense	  </a:t>
                </a:r>
                <a:r>
                  <a:rPr lang="hr-BA" dirty="0" smtClean="0">
                    <a:solidFill>
                      <a:srgbClr val="FF0000"/>
                    </a:solidFill>
                  </a:rPr>
                  <a:t>841</a:t>
                </a:r>
                <a:endParaRPr lang="hr-BA" dirty="0" smtClean="0">
                  <a:solidFill>
                    <a:srgbClr val="FF0000"/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solidFill>
                      <a:srgbClr val="00B05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6</a:t>
                </a:r>
                <a:r>
                  <a:rPr lang="hr-BA" dirty="0" smtClean="0">
                    <a:solidFill>
                      <a:srgbClr val="00B05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 – hypointense	   71  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	 	</a:t>
                </a:r>
                <a:endParaRPr lang="hr-BA" b="1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endParaRPr lang="hr-BA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42434"/>
                <a:ext cx="10515600" cy="4734529"/>
              </a:xfrm>
              <a:blipFill rotWithShape="0">
                <a:blip r:embed="rId2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517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7" y="365125"/>
            <a:ext cx="10864403" cy="871247"/>
          </a:xfrm>
        </p:spPr>
        <p:txBody>
          <a:bodyPr>
            <a:normAutofit/>
          </a:bodyPr>
          <a:lstStyle/>
          <a:p>
            <a:r>
              <a:rPr lang="hr-BA" sz="3800" dirty="0" smtClean="0">
                <a:solidFill>
                  <a:srgbClr val="0070C0"/>
                </a:solidFill>
              </a:rPr>
              <a:t>Problem - Dataset</a:t>
            </a:r>
            <a:endParaRPr lang="hr-BA" sz="3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42434"/>
                <a:ext cx="10515600" cy="4734529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hr-BA" sz="26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Each image is of size 35 x 35 x 35 x 3 (</a:t>
                </a:r>
                <a14:m>
                  <m:oMath xmlns:m="http://schemas.openxmlformats.org/officeDocument/2006/math">
                    <m:r>
                      <a:rPr lang="hr-BA" sz="2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Helvetica" panose="020B0604020202020204" pitchFamily="34" charset="0"/>
                      </a:rPr>
                      <m:t>≤</m:t>
                    </m:r>
                  </m:oMath>
                </a14:m>
                <a:r>
                  <a:rPr lang="hr-BA" sz="26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100 kB compressed)</a:t>
                </a:r>
                <a:endParaRPr lang="hr-BA" sz="2600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sz="26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Dataset has 6 classes of lesions: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1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- unclassified		</a:t>
                </a:r>
                <a:r>
                  <a:rPr lang="hr-BA" dirty="0" smtClean="0"/>
                  <a:t>3664</a:t>
                </a:r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solidFill>
                      <a:srgbClr val="00B05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2</a:t>
                </a:r>
                <a:r>
                  <a:rPr lang="hr-BA" dirty="0" smtClean="0">
                    <a:solidFill>
                      <a:srgbClr val="00B05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 – isointense		  </a:t>
                </a:r>
                <a:r>
                  <a:rPr lang="hr-BA" dirty="0" smtClean="0">
                    <a:solidFill>
                      <a:srgbClr val="00B050"/>
                    </a:solidFill>
                  </a:rPr>
                  <a:t>460</a:t>
                </a:r>
                <a:endParaRPr lang="hr-BA" dirty="0" smtClean="0">
                  <a:solidFill>
                    <a:srgbClr val="00B050"/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solidFill>
                      <a:srgbClr val="FF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3</a:t>
                </a:r>
                <a:r>
                  <a:rPr lang="hr-BA" dirty="0" smtClean="0">
                    <a:solidFill>
                      <a:srgbClr val="FF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 – PRL lesions	  </a:t>
                </a:r>
                <a:r>
                  <a:rPr lang="hr-BA" dirty="0" smtClean="0">
                    <a:solidFill>
                      <a:srgbClr val="FF0000"/>
                    </a:solidFill>
                  </a:rPr>
                  <a:t>214</a:t>
                </a:r>
                <a:endParaRPr lang="hr-BA" dirty="0" smtClean="0">
                  <a:solidFill>
                    <a:srgbClr val="FF0000"/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4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- hypointense rim	    </a:t>
                </a:r>
                <a:r>
                  <a:rPr lang="hr-BA" dirty="0" smtClean="0"/>
                  <a:t>19</a:t>
                </a:r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solidFill>
                      <a:srgbClr val="FF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5</a:t>
                </a:r>
                <a:r>
                  <a:rPr lang="hr-BA" dirty="0" smtClean="0">
                    <a:solidFill>
                      <a:srgbClr val="FF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 – hyperintense	  </a:t>
                </a:r>
                <a:r>
                  <a:rPr lang="hr-BA" dirty="0" smtClean="0">
                    <a:solidFill>
                      <a:srgbClr val="FF0000"/>
                    </a:solidFill>
                  </a:rPr>
                  <a:t>841</a:t>
                </a:r>
                <a:endParaRPr lang="hr-BA" dirty="0" smtClean="0">
                  <a:solidFill>
                    <a:srgbClr val="FF0000"/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hr-BA" b="1" dirty="0" smtClean="0">
                    <a:solidFill>
                      <a:srgbClr val="00B05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6</a:t>
                </a:r>
                <a:r>
                  <a:rPr lang="hr-BA" dirty="0" smtClean="0">
                    <a:solidFill>
                      <a:srgbClr val="00B05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 – hypointense	   71  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	 	</a:t>
                </a:r>
                <a:endParaRPr lang="hr-BA" b="1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endParaRPr lang="hr-BA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42434"/>
                <a:ext cx="10515600" cy="4734529"/>
              </a:xfrm>
              <a:blipFill rotWithShape="0">
                <a:blip r:embed="rId2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563205" y="3116688"/>
            <a:ext cx="4144083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BA" sz="3500" dirty="0" smtClean="0">
                <a:solidFill>
                  <a:srgbClr val="00B050"/>
                </a:solidFill>
              </a:rPr>
              <a:t>”Good” lesions:    531</a:t>
            </a:r>
            <a:br>
              <a:rPr lang="hr-BA" sz="3500" dirty="0" smtClean="0">
                <a:solidFill>
                  <a:srgbClr val="00B050"/>
                </a:solidFill>
              </a:rPr>
            </a:br>
            <a:endParaRPr lang="hr-BA" sz="3500" dirty="0" smtClean="0">
              <a:solidFill>
                <a:srgbClr val="00B050"/>
              </a:solidFill>
            </a:endParaRPr>
          </a:p>
          <a:p>
            <a:r>
              <a:rPr lang="hr-BA" sz="3500" dirty="0" smtClean="0">
                <a:solidFill>
                  <a:srgbClr val="FF0000"/>
                </a:solidFill>
              </a:rPr>
              <a:t>”Bad” lesions:     1055</a:t>
            </a:r>
            <a:endParaRPr lang="hr-BA" sz="3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2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7" y="365125"/>
            <a:ext cx="10864403" cy="871247"/>
          </a:xfrm>
        </p:spPr>
        <p:txBody>
          <a:bodyPr>
            <a:normAutofit/>
          </a:bodyPr>
          <a:lstStyle/>
          <a:p>
            <a:r>
              <a:rPr lang="hr-BA" sz="3800" dirty="0" smtClean="0">
                <a:solidFill>
                  <a:srgbClr val="0070C0"/>
                </a:solidFill>
              </a:rPr>
              <a:t>Problem - Goal</a:t>
            </a:r>
            <a:endParaRPr lang="hr-BA" sz="3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Task: given an instance, our model should correctly classify it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as </a:t>
            </a:r>
            <a:r>
              <a:rPr lang="hr-BA" dirty="0" smtClean="0">
                <a:solidFill>
                  <a:srgbClr val="00B05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good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or</a:t>
            </a:r>
            <a:r>
              <a:rPr lang="hr-B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hr-BA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bad</a:t>
            </a:r>
          </a:p>
          <a:p>
            <a:pPr>
              <a:lnSpc>
                <a:spcPct val="100000"/>
              </a:lnSpc>
            </a:pP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We split the dataset into a training set and a test set, and train a convolutional neural network</a:t>
            </a:r>
          </a:p>
          <a:p>
            <a:pPr>
              <a:lnSpc>
                <a:spcPct val="100000"/>
              </a:lnSpc>
            </a:pPr>
            <a:r>
              <a:rPr lang="hr-BA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Python + Tensorflow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for augmentation, </a:t>
            </a:r>
            <a:r>
              <a:rPr lang="hr-BA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MATLAB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for training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026" name="Picture 2" descr="MATLAB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618" y="4327914"/>
            <a:ext cx="1862187" cy="1673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91" t="18957" r="54204" b="20863"/>
          <a:stretch/>
        </p:blipFill>
        <p:spPr>
          <a:xfrm>
            <a:off x="2468925" y="4015772"/>
            <a:ext cx="2373531" cy="216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2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7" y="365125"/>
            <a:ext cx="10864403" cy="871247"/>
          </a:xfrm>
        </p:spPr>
        <p:txBody>
          <a:bodyPr>
            <a:normAutofit/>
          </a:bodyPr>
          <a:lstStyle/>
          <a:p>
            <a:r>
              <a:rPr lang="hr-BA" sz="3800" dirty="0" smtClean="0">
                <a:solidFill>
                  <a:srgbClr val="0070C0"/>
                </a:solidFill>
              </a:rPr>
              <a:t>Literature</a:t>
            </a:r>
            <a:endParaRPr lang="hr-BA" sz="3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r-BA" dirty="0" smtClean="0"/>
              <a:t>Our problem is specific – 3D images</a:t>
            </a:r>
            <a:r>
              <a:rPr lang="hr-BA" smtClean="0"/>
              <a:t>, multimodal</a:t>
            </a:r>
            <a:endParaRPr lang="hr-BA" dirty="0" smtClean="0"/>
          </a:p>
          <a:p>
            <a:pPr>
              <a:lnSpc>
                <a:spcPct val="100000"/>
              </a:lnSpc>
            </a:pPr>
            <a:r>
              <a:rPr lang="en-US" dirty="0" err="1" smtClean="0"/>
              <a:t>Krizhevsky</a:t>
            </a:r>
            <a:r>
              <a:rPr lang="en-US" dirty="0" smtClean="0"/>
              <a:t>, A., </a:t>
            </a:r>
            <a:r>
              <a:rPr lang="en-US" dirty="0" err="1" smtClean="0"/>
              <a:t>Sutskever</a:t>
            </a:r>
            <a:r>
              <a:rPr lang="en-US" dirty="0" smtClean="0"/>
              <a:t>, I., &amp; Hinton, G.E. (2012). </a:t>
            </a:r>
            <a:r>
              <a:rPr lang="en-US" dirty="0" err="1" smtClean="0"/>
              <a:t>ImageNet</a:t>
            </a:r>
            <a:r>
              <a:rPr lang="en-US" dirty="0" smtClean="0"/>
              <a:t> classification with deep convolutional</a:t>
            </a:r>
            <a:r>
              <a:rPr lang="hr-BA" dirty="0" smtClean="0"/>
              <a:t> neural n</a:t>
            </a:r>
            <a:r>
              <a:rPr lang="en-US" dirty="0" err="1" smtClean="0"/>
              <a:t>etworks</a:t>
            </a:r>
            <a:r>
              <a:rPr lang="en-US" dirty="0" smtClean="0"/>
              <a:t>.</a:t>
            </a:r>
            <a:r>
              <a:rPr lang="hr-BA" dirty="0" smtClean="0"/>
              <a:t> </a:t>
            </a:r>
          </a:p>
          <a:p>
            <a:pPr>
              <a:lnSpc>
                <a:spcPct val="100000"/>
              </a:lnSpc>
            </a:pPr>
            <a:r>
              <a:rPr lang="hr-BA" dirty="0" smtClean="0"/>
              <a:t>Niyas</a:t>
            </a:r>
            <a:r>
              <a:rPr lang="hr-BA" dirty="0"/>
              <a:t>, S., Pawan, S., Kumar, M.A., &amp; Rajan, J. (2021). Medical Image Segmentation using 3D Convolutional Neural Networks: A Review</a:t>
            </a:r>
            <a:r>
              <a:rPr lang="hr-BA" dirty="0" smtClean="0"/>
              <a:t>.</a:t>
            </a:r>
          </a:p>
          <a:p>
            <a:pPr>
              <a:lnSpc>
                <a:spcPct val="100000"/>
              </a:lnSpc>
            </a:pP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52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344</Words>
  <Application>Microsoft Office PowerPoint</Application>
  <PresentationFormat>Widescreen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Helvetica</vt:lpstr>
      <vt:lpstr>Office Theme</vt:lpstr>
      <vt:lpstr>Neural Network Based Classification of Brain Lesions</vt:lpstr>
      <vt:lpstr>Agenda</vt:lpstr>
      <vt:lpstr>Problem</vt:lpstr>
      <vt:lpstr>Problem - Dataset</vt:lpstr>
      <vt:lpstr>Problem - Dataset</vt:lpstr>
      <vt:lpstr>Problem - Dataset</vt:lpstr>
      <vt:lpstr>Problem - Dataset</vt:lpstr>
      <vt:lpstr>Problem - Goal</vt:lpstr>
      <vt:lpstr>Literature</vt:lpstr>
      <vt:lpstr>Some goals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Network Based Classification of Brain Lesions</dc:title>
  <dc:creator>Dell</dc:creator>
  <cp:lastModifiedBy>Dell</cp:lastModifiedBy>
  <cp:revision>23</cp:revision>
  <dcterms:created xsi:type="dcterms:W3CDTF">2022-04-11T01:03:01Z</dcterms:created>
  <dcterms:modified xsi:type="dcterms:W3CDTF">2022-04-11T14:10:37Z</dcterms:modified>
</cp:coreProperties>
</file>