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77" r:id="rId5"/>
    <p:sldId id="257" r:id="rId6"/>
    <p:sldId id="283" r:id="rId7"/>
    <p:sldId id="266" r:id="rId8"/>
    <p:sldId id="281" r:id="rId9"/>
    <p:sldId id="279" r:id="rId10"/>
    <p:sldId id="280" r:id="rId11"/>
    <p:sldId id="278" r:id="rId12"/>
    <p:sldId id="284" r:id="rId13"/>
    <p:sldId id="282" r:id="rId14"/>
    <p:sldId id="285" r:id="rId15"/>
    <p:sldId id="274" r:id="rId16"/>
    <p:sldId id="287" r:id="rId17"/>
    <p:sldId id="288" r:id="rId18"/>
    <p:sldId id="290" r:id="rId19"/>
    <p:sldId id="291" r:id="rId20"/>
    <p:sldId id="292" r:id="rId21"/>
    <p:sldId id="293" r:id="rId22"/>
    <p:sldId id="294" r:id="rId23"/>
    <p:sldId id="273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93" y="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04100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1022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693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96902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70910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5585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545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484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495874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4855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81616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10F7-C9AC-48E0-B068-2BF091A5CFE3}" type="datetimeFigureOut">
              <a:rPr lang="hr-BA" smtClean="0"/>
              <a:t>20. 6. 2022.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B093-139D-408C-880D-F5B24EC37C8B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78129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s231n.github.i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s231n.github.i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5992"/>
          </a:xfrm>
        </p:spPr>
        <p:txBody>
          <a:bodyPr>
            <a:normAutofit/>
          </a:bodyPr>
          <a:lstStyle/>
          <a:p>
            <a:r>
              <a:rPr lang="en-US" sz="5500" dirty="0" smtClean="0"/>
              <a:t>Neural </a:t>
            </a:r>
            <a:r>
              <a:rPr lang="hr-BA" sz="5500" dirty="0" smtClean="0"/>
              <a:t>Network</a:t>
            </a:r>
            <a:r>
              <a:rPr lang="en-US" sz="5500" dirty="0" smtClean="0"/>
              <a:t> Based Classification </a:t>
            </a:r>
            <a:r>
              <a:rPr lang="hr-BA" sz="5500" dirty="0" smtClean="0"/>
              <a:t>o</a:t>
            </a:r>
            <a:r>
              <a:rPr lang="en-US" sz="5500" dirty="0" smtClean="0"/>
              <a:t>f Brain Lesions</a:t>
            </a:r>
            <a:endParaRPr lang="hr-BA" sz="5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0918" y="4726547"/>
            <a:ext cx="9465972" cy="1378038"/>
          </a:xfrm>
        </p:spPr>
        <p:txBody>
          <a:bodyPr>
            <a:noAutofit/>
          </a:bodyPr>
          <a:lstStyle/>
          <a:p>
            <a:pPr algn="l"/>
            <a:r>
              <a:rPr lang="hr-BA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University of Primorska</a:t>
            </a:r>
          </a:p>
          <a:p>
            <a:pPr algn="l"/>
            <a:r>
              <a:rPr lang="hr-BA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FAMNIT 					</a:t>
            </a:r>
            <a:r>
              <a:rPr lang="hr-BA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hr-BA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 Nedim Šišić</a:t>
            </a:r>
          </a:p>
          <a:p>
            <a:pPr algn="l"/>
            <a:r>
              <a:rPr lang="hr-BA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April, 2022  				</a:t>
            </a:r>
            <a:r>
              <a:rPr lang="hr-BA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</a:t>
            </a:r>
            <a:r>
              <a:rPr lang="hr-BA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Mentor: Prof. Peter Rogelj</a:t>
            </a:r>
            <a:endParaRPr lang="hr-BA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Problem - Dataset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Dataset has 6 classes of lesions: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unclassified	 </a:t>
            </a:r>
            <a:r>
              <a:rPr lang="hr-BA" sz="2600" dirty="0" smtClean="0"/>
              <a:t>3664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hr-BA" sz="26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isointense		  </a:t>
            </a:r>
            <a:r>
              <a:rPr lang="hr-BA" sz="2600" dirty="0" smtClean="0">
                <a:solidFill>
                  <a:srgbClr val="00B050"/>
                </a:solidFill>
              </a:rPr>
              <a:t>460</a:t>
            </a:r>
            <a:endParaRPr lang="hr-BA" sz="2600" dirty="0" smtClean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hr-BA" sz="2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PRL lesions	  </a:t>
            </a:r>
            <a:r>
              <a:rPr lang="hr-BA" sz="2600" dirty="0" smtClean="0">
                <a:solidFill>
                  <a:srgbClr val="FF0000"/>
                </a:solidFill>
              </a:rPr>
              <a:t>214</a:t>
            </a:r>
            <a:endParaRPr lang="hr-BA" sz="26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hypointense rim	    </a:t>
            </a:r>
            <a:r>
              <a:rPr lang="hr-BA" sz="2600" dirty="0" smtClean="0"/>
              <a:t>19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hr-BA" sz="2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hyperintense	  </a:t>
            </a:r>
            <a:r>
              <a:rPr lang="hr-BA" sz="2600" dirty="0" smtClean="0">
                <a:solidFill>
                  <a:srgbClr val="FF0000"/>
                </a:solidFill>
              </a:rPr>
              <a:t>841</a:t>
            </a:r>
            <a:endParaRPr lang="hr-BA" sz="26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hr-BA" sz="26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hypointense	   71  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 	</a:t>
            </a:r>
            <a:endParaRPr lang="hr-BA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3205" y="3116688"/>
            <a:ext cx="4144083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BA" sz="3500" dirty="0" smtClean="0">
                <a:solidFill>
                  <a:srgbClr val="00B050"/>
                </a:solidFill>
              </a:rPr>
              <a:t>”Good” lesions:    531</a:t>
            </a:r>
            <a:br>
              <a:rPr lang="hr-BA" sz="3500" dirty="0" smtClean="0">
                <a:solidFill>
                  <a:srgbClr val="00B050"/>
                </a:solidFill>
              </a:rPr>
            </a:br>
            <a:endParaRPr lang="hr-BA" sz="3500" dirty="0" smtClean="0">
              <a:solidFill>
                <a:srgbClr val="00B050"/>
              </a:solidFill>
            </a:endParaRPr>
          </a:p>
          <a:p>
            <a:r>
              <a:rPr lang="hr-BA" sz="3500" dirty="0" smtClean="0">
                <a:solidFill>
                  <a:srgbClr val="FF0000"/>
                </a:solidFill>
              </a:rPr>
              <a:t>”Bad” lesions:     1055</a:t>
            </a:r>
            <a:endParaRPr lang="hr-BA" sz="3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Problem - Goal</a:t>
            </a:r>
            <a:endParaRPr lang="hr-BA" sz="3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2434"/>
                <a:ext cx="10515600" cy="4734529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Task: design a model that, given 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an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image, correctly classifies 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it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as </a:t>
                </a:r>
                <a:r>
                  <a:rPr lang="hr-BA" dirty="0" smtClean="0">
                    <a:solidFill>
                      <a:srgbClr val="00B05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good 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or</a:t>
                </a:r>
                <a:r>
                  <a:rPr lang="hr-BA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hr-BA" dirty="0" smtClean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bad</a:t>
                </a:r>
              </a:p>
              <a:p>
                <a:pPr>
                  <a:lnSpc>
                    <a:spcPct val="150000"/>
                  </a:lnSpc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We use a </a:t>
                </a:r>
                <a:r>
                  <a:rPr lang="hr-BA" dirty="0">
                    <a:solidFill>
                      <a:srgbClr val="0070C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convolutional neural </a:t>
                </a:r>
                <a:r>
                  <a:rPr lang="hr-BA" dirty="0" smtClean="0">
                    <a:solidFill>
                      <a:srgbClr val="0070C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network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(CNN)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hr-BA" sz="26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We train the CNN on one part of the dataset (70%), test on another (30%)</a:t>
                </a:r>
              </a:p>
              <a:p>
                <a:pPr>
                  <a:lnSpc>
                    <a:spcPct val="100000"/>
                  </a:lnSpc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We train the network using different channels, and compare the results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i.e., we train on all subsets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BA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hr-BA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Flair</m:t>
                        </m:r>
                        <m:r>
                          <a:rPr lang="hr-BA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hr-BA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QSM</m:t>
                        </m:r>
                        <m:r>
                          <a:rPr lang="hr-BA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hr-BA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Mask</m:t>
                        </m:r>
                      </m:e>
                    </m:d>
                  </m:oMath>
                </a14:m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2434"/>
                <a:ext cx="10515600" cy="4734529"/>
              </a:xfrm>
              <a:blipFill rotWithShape="0">
                <a:blip r:embed="rId2"/>
                <a:stretch>
                  <a:fillRect l="-1043" t="-1418" r="-1275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6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>
                <a:solidFill>
                  <a:srgbClr val="0070C0"/>
                </a:solidFill>
              </a:rPr>
              <a:t>Previous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Convolutional neural network:</a:t>
            </a:r>
          </a:p>
          <a:p>
            <a:pPr lvl="1">
              <a:lnSpc>
                <a:spcPct val="15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Machine learning model</a:t>
            </a:r>
          </a:p>
          <a:p>
            <a:pPr lvl="1">
              <a:lnSpc>
                <a:spcPct val="15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Neural network architecture designed specifically for images</a:t>
            </a:r>
          </a:p>
          <a:p>
            <a:pPr lvl="1">
              <a:lnSpc>
                <a:spcPct val="15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Main feature: </a:t>
            </a:r>
            <a:r>
              <a:rPr lang="hr-BA" sz="26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convolutional layers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instead of fully connected ones</a:t>
            </a:r>
          </a:p>
          <a:p>
            <a:pPr lvl="1">
              <a:lnSpc>
                <a:spcPct val="15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Learns: local features 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larger features  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even larger features...</a:t>
            </a:r>
          </a:p>
          <a:p>
            <a:pPr lvl="1">
              <a:lnSpc>
                <a:spcPct val="150000"/>
              </a:lnSpc>
            </a:pPr>
            <a:r>
              <a:rPr lang="hr-BA" sz="26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cs231n.github.io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CS231n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Convolutional Neural Networks for Visual Recognition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Course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>
                <a:solidFill>
                  <a:srgbClr val="0070C0"/>
                </a:solidFill>
              </a:rPr>
              <a:t>Previous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BA" sz="24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Mask</a:t>
            </a:r>
            <a: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obtained by automatic segmentation and manual correction</a:t>
            </a:r>
            <a:endParaRPr lang="hr-BA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„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Multiple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sclerosis cortical and WM lesion segmentation at 3T MRI: a deep learning method based on FLAIR and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MP2RAGE</a:t>
            </a:r>
            <a: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 – La Rosa et al., 2020</a:t>
            </a:r>
            <a:b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BA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„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3D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U-Net: Learning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Dense</a:t>
            </a:r>
            <a: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Volumetric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Segmentation </a:t>
            </a:r>
            <a: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from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Sparse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Annotation</a:t>
            </a:r>
            <a: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 </a:t>
            </a:r>
            <a:b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Çiçek et al.,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495" y="2994991"/>
            <a:ext cx="5939242" cy="32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>
                <a:solidFill>
                  <a:srgbClr val="0070C0"/>
                </a:solidFill>
              </a:rPr>
              <a:t>Previous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Convolutional neural network:</a:t>
            </a:r>
          </a:p>
          <a:p>
            <a:pPr lvl="1">
              <a:lnSpc>
                <a:spcPct val="15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Machine learning model</a:t>
            </a:r>
          </a:p>
          <a:p>
            <a:pPr lvl="1">
              <a:lnSpc>
                <a:spcPct val="15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Neural network architecture designed specifically for images</a:t>
            </a:r>
          </a:p>
          <a:p>
            <a:pPr lvl="1">
              <a:lnSpc>
                <a:spcPct val="15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Main feature: </a:t>
            </a:r>
            <a:r>
              <a:rPr lang="hr-BA" sz="26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convolutional layers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instead of fully connected ones</a:t>
            </a:r>
          </a:p>
          <a:p>
            <a:pPr lvl="1">
              <a:lnSpc>
                <a:spcPct val="15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Learns: local features 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 larger features  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even larger features...</a:t>
            </a:r>
          </a:p>
          <a:p>
            <a:pPr lvl="1">
              <a:lnSpc>
                <a:spcPct val="150000"/>
              </a:lnSpc>
            </a:pPr>
            <a:r>
              <a:rPr lang="hr-BA" sz="26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https://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cs231n.github.io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„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CS231n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Convolutional Neural Networks for Visual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Recognition</a:t>
            </a:r>
            <a:r>
              <a:rPr lang="hr-BA" sz="2600" smtClean="0"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  <a:r>
              <a:rPr lang="en-US" sz="260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Course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Methods - Data</a:t>
            </a:r>
            <a:endParaRPr lang="hr-BA" sz="3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2434"/>
                <a:ext cx="10515600" cy="4734529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500"/>
                  </a:spcBef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Overcoming dataset 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issues: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hr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Twice more </a:t>
                </a:r>
                <a:r>
                  <a:rPr lang="hr-BA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bad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(1055) than </a:t>
                </a:r>
                <a:r>
                  <a:rPr lang="hr-BA" dirty="0">
                    <a:solidFill>
                      <a:srgbClr val="00B05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good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(531)</a:t>
                </a:r>
                <a:r>
                  <a:rPr lang="en-GB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lesions – </a:t>
                </a:r>
                <a:r>
                  <a:rPr lang="hr-BA" dirty="0" smtClean="0">
                    <a:solidFill>
                      <a:srgbClr val="0070C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oversampling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hr-BA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 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relatively small dataset in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general – </a:t>
                </a:r>
                <a:r>
                  <a:rPr lang="hr-BA" dirty="0" smtClean="0">
                    <a:solidFill>
                      <a:srgbClr val="0070C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data  augmentation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/>
                </a:r>
                <a:b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endParaRPr lang="hr-BA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Data augmentation for training set – rotate each image 24 times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flip each such image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  <a:sym typeface="Wingdings" panose="05000000000000000000" pitchFamily="2" charset="2"/>
                  </a:rPr>
                  <a:t> 48 unique images</a:t>
                </a:r>
                <a:endParaRPr lang="hr-BA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hr-BA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2434"/>
                <a:ext cx="10515600" cy="4734529"/>
              </a:xfrm>
              <a:blipFill rotWithShape="0">
                <a:blip r:embed="rId2"/>
                <a:stretch>
                  <a:fillRect l="-1043" t="-1418" r="-1681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02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>
                <a:solidFill>
                  <a:srgbClr val="0070C0"/>
                </a:solidFill>
              </a:rPr>
              <a:t>Methods -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2434"/>
                <a:ext cx="10515600" cy="473452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500"/>
                  </a:spcBef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Overcoming dataset 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issues: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hr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Twice more </a:t>
                </a:r>
                <a:r>
                  <a:rPr lang="hr-BA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bad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(1055) than </a:t>
                </a:r>
                <a:r>
                  <a:rPr lang="hr-BA" dirty="0">
                    <a:solidFill>
                      <a:srgbClr val="00B05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good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(531)</a:t>
                </a:r>
                <a:r>
                  <a:rPr lang="en-GB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lesions – </a:t>
                </a:r>
                <a:r>
                  <a:rPr lang="hr-BA" dirty="0" smtClean="0">
                    <a:solidFill>
                      <a:srgbClr val="0070C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oversampling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endParaRPr lang="hr-BA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A </a:t>
                </a:r>
                <a:r>
                  <a:rPr lang="hr-BA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relatively small dataset in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general – </a:t>
                </a:r>
                <a:r>
                  <a:rPr lang="hr-BA" dirty="0" smtClean="0">
                    <a:solidFill>
                      <a:srgbClr val="0070C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data  augmentation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/>
                </a:r>
                <a:b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</a:br>
                <a:endParaRPr lang="hr-BA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Data augmentation – rotate each image 24 times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flip each such image </a:t>
                </a: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  <a:sym typeface="Wingdings" panose="05000000000000000000" pitchFamily="2" charset="2"/>
                  </a:rPr>
                  <a:t> 48 unique images</a:t>
                </a:r>
                <a:endParaRPr lang="hr-BA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hr-BA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endParaRPr lang="hr-BA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hr-BA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                   </a:t>
                </a:r>
                <a:r>
                  <a:rPr lang="hr-BA" sz="3400" dirty="0" smtClean="0">
                    <a:solidFill>
                      <a:srgbClr val="0070C0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Wingdings" panose="05000000000000000000" pitchFamily="2" charset="2"/>
                  </a:rPr>
                  <a:t>               ,              ,             ,              , ...</a:t>
                </a:r>
                <a:endParaRPr lang="hr-BA" sz="3400" dirty="0">
                  <a:solidFill>
                    <a:srgbClr val="0070C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2434"/>
                <a:ext cx="10515600" cy="4734529"/>
              </a:xfrm>
              <a:blipFill rotWithShape="0">
                <a:blip r:embed="rId2"/>
                <a:stretch>
                  <a:fillRect l="-1043" t="-1418"/>
                </a:stretch>
              </a:blipFill>
            </p:spPr>
            <p:txBody>
              <a:bodyPr/>
              <a:lstStyle/>
              <a:p>
                <a:r>
                  <a:rPr lang="hr-B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374" y="4618931"/>
            <a:ext cx="1486816" cy="150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73" y="4624891"/>
            <a:ext cx="1557178" cy="1552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563"/>
          <a:stretch/>
        </p:blipFill>
        <p:spPr>
          <a:xfrm>
            <a:off x="3505313" y="4618931"/>
            <a:ext cx="1517261" cy="1552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8617" y="4618931"/>
            <a:ext cx="1582125" cy="1558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311" y="4633364"/>
            <a:ext cx="1550620" cy="15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Methods – Network Architecture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hr-BA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			</a:t>
            </a:r>
          </a:p>
          <a:p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05" y="1442433"/>
            <a:ext cx="6218990" cy="47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Methods – </a:t>
            </a:r>
            <a:r>
              <a:rPr lang="hr-BA" sz="3800" dirty="0">
                <a:solidFill>
                  <a:srgbClr val="0070C0"/>
                </a:solidFill>
              </a:rPr>
              <a:t>Learning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Learning algorithm: Adam</a:t>
            </a:r>
          </a:p>
          <a:p>
            <a:pPr lvl="1">
              <a:lnSpc>
                <a:spcPct val="10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„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Adam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: A Method for Stochastic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Optimization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”, </a:t>
            </a:r>
            <a:r>
              <a:rPr lang="nl-NL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Kingma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</a:t>
            </a:r>
            <a:r>
              <a:rPr lang="nl-NL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Ba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2014</a:t>
            </a:r>
          </a:p>
          <a:p>
            <a:pPr>
              <a:lnSpc>
                <a:spcPct val="10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Epochs: 15</a:t>
            </a:r>
          </a:p>
          <a:p>
            <a:pPr>
              <a:lnSpc>
                <a:spcPct val="10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Learning rate:</a:t>
            </a:r>
          </a:p>
          <a:p>
            <a:pPr>
              <a:lnSpc>
                <a:spcPct val="100000"/>
              </a:lnSpc>
            </a:pPr>
            <a:endParaRPr lang="en-US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00000"/>
              </a:lnSpc>
            </a:pPr>
            <a:endParaRPr lang="hr-B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hr-BA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All training was performed on GPUs</a:t>
            </a:r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3845260"/>
                  </p:ext>
                </p:extLst>
              </p:nvPr>
            </p:nvGraphicFramePr>
            <p:xfrm>
              <a:off x="1006643" y="3643338"/>
              <a:ext cx="9793701" cy="10452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491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</a:tblGrid>
                  <a:tr h="4402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BA" i="1" dirty="0" smtClean="0">
                                    <a:latin typeface="Cambria Math" panose="02040503050406030204" pitchFamily="18" charset="0"/>
                                  </a:rPr>
                                  <m:t>𝐸𝑝𝑜𝑐h</m:t>
                                </m:r>
                              </m:oMath>
                            </m:oMathPara>
                          </a14:m>
                          <a:endParaRPr lang="hr-BA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2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3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4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5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6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7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8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9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10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11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12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13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14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15</a:t>
                          </a:r>
                          <a:endParaRPr lang="hr-BA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44026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BA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BA" b="0" i="1" dirty="0" smtClean="0">
                                        <a:latin typeface="Cambria Math" panose="02040503050406030204" pitchFamily="18" charset="0"/>
                                      </a:rPr>
                                      <m:t>𝑅𝑎𝑡𝑒</m:t>
                                    </m:r>
                                  </m:num>
                                  <m:den>
                                    <m:r>
                                      <a:rPr lang="hr-BA" b="0" i="1" dirty="0" smtClean="0">
                                        <a:latin typeface="Cambria Math" panose="02040503050406030204" pitchFamily="18" charset="0"/>
                                      </a:rPr>
                                      <m:t>0.01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BA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3845260"/>
                  </p:ext>
                </p:extLst>
              </p:nvPr>
            </p:nvGraphicFramePr>
            <p:xfrm>
              <a:off x="1006643" y="3643338"/>
              <a:ext cx="9793701" cy="10452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04491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  <a:gridCol w="592614"/>
                  </a:tblGrid>
                  <a:tr h="440267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"/>
                          <a:stretch>
                            <a:fillRect r="-986486" b="-138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2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3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4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5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6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7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8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9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10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11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12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13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14</a:t>
                          </a:r>
                          <a:endParaRPr lang="hr-BA" dirty="0"/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/>
                            <a:t>15</a:t>
                          </a:r>
                          <a:endParaRPr lang="hr-BA" dirty="0"/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604965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t="-73000" r="-986486" b="-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b="1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hr-BA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</a:rPr>
                            <a:t>0.32</a:t>
                          </a:r>
                          <a:endParaRPr lang="hr-BA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BA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rPr>
                            <a:t>0.1</a:t>
                          </a:r>
                          <a:endParaRPr lang="hr-BA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73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Results</a:t>
            </a:r>
            <a:endParaRPr lang="hr-BA" sz="38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106169"/>
              </p:ext>
            </p:extLst>
          </p:nvPr>
        </p:nvGraphicFramePr>
        <p:xfrm>
          <a:off x="838198" y="1609854"/>
          <a:ext cx="4596686" cy="3709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8343"/>
                <a:gridCol w="2298343"/>
              </a:tblGrid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Channels</a:t>
                      </a:r>
                      <a:endParaRPr lang="hr-B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Accuracy</a:t>
                      </a:r>
                      <a:endParaRPr lang="hr-B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None (baseline)</a:t>
                      </a:r>
                      <a:endParaRPr lang="hr-BA" sz="2000" i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66%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Flair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70%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QSM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89%</a:t>
                      </a:r>
                      <a:endParaRPr lang="hr-BA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Mask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69%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Flair,</a:t>
                      </a:r>
                      <a:r>
                        <a:rPr lang="hr-BA" sz="20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QSM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88.5%</a:t>
                      </a:r>
                      <a:endParaRPr lang="hr-BA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Flair,</a:t>
                      </a:r>
                      <a:r>
                        <a:rPr lang="hr-BA" sz="20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Mask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71%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QSM, Mask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89%</a:t>
                      </a:r>
                      <a:endParaRPr lang="hr-BA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Flair, QSM, Mask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89%</a:t>
                      </a:r>
                      <a:endParaRPr lang="hr-BA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86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Agenda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Dataset and problem specification</a:t>
            </a:r>
          </a:p>
          <a:p>
            <a:pPr>
              <a:lnSpc>
                <a:spcPct val="15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Previous work</a:t>
            </a:r>
          </a:p>
          <a:p>
            <a:pPr>
              <a:lnSpc>
                <a:spcPct val="15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Methods and results</a:t>
            </a:r>
          </a:p>
          <a:p>
            <a:pPr>
              <a:lnSpc>
                <a:spcPct val="150000"/>
              </a:lnSpc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Conclusion</a:t>
            </a:r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Results - Discussion</a:t>
            </a:r>
            <a:endParaRPr lang="hr-BA" sz="38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257550"/>
              </p:ext>
            </p:extLst>
          </p:nvPr>
        </p:nvGraphicFramePr>
        <p:xfrm>
          <a:off x="838200" y="1609858"/>
          <a:ext cx="4596686" cy="3709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8343"/>
                <a:gridCol w="2298343"/>
              </a:tblGrid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Channels</a:t>
                      </a:r>
                      <a:endParaRPr lang="hr-B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Accuracy</a:t>
                      </a:r>
                      <a:endParaRPr lang="hr-BA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i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None (baseline)</a:t>
                      </a:r>
                      <a:endParaRPr lang="hr-BA" sz="2000" i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66%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Flair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70%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QSM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89%</a:t>
                      </a:r>
                      <a:endParaRPr lang="hr-BA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Mask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69%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Flair,</a:t>
                      </a:r>
                      <a:r>
                        <a:rPr lang="hr-BA" sz="20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QSM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88.5%</a:t>
                      </a:r>
                      <a:endParaRPr lang="hr-BA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Flair,</a:t>
                      </a:r>
                      <a:r>
                        <a:rPr lang="hr-BA" sz="2000" baseline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Mask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71%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QSM, Mask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89%</a:t>
                      </a:r>
                      <a:endParaRPr lang="hr-BA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124">
                <a:tc>
                  <a:txBody>
                    <a:bodyPr/>
                    <a:lstStyle/>
                    <a:p>
                      <a:pPr algn="ctr"/>
                      <a:r>
                        <a:rPr lang="hr-BA" sz="200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Flair, QSM, Mask</a:t>
                      </a:r>
                      <a:endParaRPr lang="hr-BA" sz="200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BA" sz="2000" b="1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89%</a:t>
                      </a:r>
                      <a:endParaRPr lang="hr-BA" sz="20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 dirty="0" smtClean="0"/>
          </a:p>
          <a:p>
            <a:endParaRPr lang="hr-BA" dirty="0"/>
          </a:p>
          <a:p>
            <a:endParaRPr lang="hr-BA" sz="800" dirty="0" smtClean="0"/>
          </a:p>
          <a:p>
            <a:pPr marL="0" indent="0">
              <a:buNone/>
            </a:pPr>
            <a:r>
              <a:rPr lang="hr-BA" dirty="0"/>
              <a:t> </a:t>
            </a:r>
            <a:r>
              <a:rPr lang="hr-BA" dirty="0" smtClean="0"/>
              <a:t>                                                           </a:t>
            </a:r>
            <a:r>
              <a:rPr lang="hr-BA" sz="4500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hr-BA" sz="4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632620" y="1442434"/>
            <a:ext cx="4721180" cy="473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Network has high accuracy </a:t>
            </a:r>
            <a:r>
              <a:rPr lang="hr-BA" sz="2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when and only when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BA" sz="2600" b="1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QSM</a:t>
            </a:r>
            <a:r>
              <a:rPr lang="hr-BA" sz="2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 used!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hr-BA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Flair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hr-BA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Mask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do not help the network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Note:</a:t>
            </a:r>
          </a:p>
          <a:p>
            <a:pPr lvl="1">
              <a:lnSpc>
                <a:spcPct val="100000"/>
              </a:lnSpc>
            </a:pPr>
            <a:r>
              <a:rPr lang="hr-BA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Mask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was used for image centering</a:t>
            </a:r>
          </a:p>
          <a:p>
            <a:pPr lvl="1">
              <a:lnSpc>
                <a:spcPct val="100000"/>
              </a:lnSpc>
            </a:pPr>
            <a:r>
              <a:rPr lang="hr-BA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Flair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was used for obtaining </a:t>
            </a:r>
            <a:r>
              <a:rPr lang="hr-BA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mask</a:t>
            </a:r>
            <a:endParaRPr lang="hr-BA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Future work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optimal network obtained 89% accuracy – promising direction for aiding medical doctors in MS diagnosis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Evaluating the model using cross validation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Further increasing accuracy – might require more data?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Most of lesions are unclassified – problem for using the model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Segmentation using </a:t>
            </a:r>
            <a:r>
              <a:rPr lang="hr-BA" sz="26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QSM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hr-BA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Conclusion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trained a convolutional neural network for MS lesion classification on MRI images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Network achieves 89% accuracy when </a:t>
            </a:r>
            <a:r>
              <a:rPr lang="hr-BA" sz="26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QSM 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is</a:t>
            </a:r>
            <a:r>
              <a:rPr lang="hr-BA" sz="2600" dirty="0" smtClean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used – potential for practical use</a:t>
            </a:r>
          </a:p>
          <a:p>
            <a:pPr lvl="1">
              <a:lnSpc>
                <a:spcPct val="150000"/>
              </a:lnSpc>
            </a:pPr>
            <a:r>
              <a:rPr lang="hr-BA" sz="2200" dirty="0">
                <a:latin typeface="Helvetica" panose="020B0604020202020204" pitchFamily="34" charset="0"/>
                <a:cs typeface="Helvetica" panose="020B0604020202020204" pitchFamily="34" charset="0"/>
              </a:rPr>
              <a:t>Using </a:t>
            </a:r>
            <a:r>
              <a:rPr lang="hr-BA" sz="2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Flair</a:t>
            </a:r>
            <a:r>
              <a:rPr lang="hr-BA" sz="2200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hr-BA" sz="22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Mask </a:t>
            </a:r>
            <a:r>
              <a:rPr lang="hr-BA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channels does not help the network itself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Solving the unclassified lesions problem?</a:t>
            </a:r>
          </a:p>
        </p:txBody>
      </p:sp>
    </p:spTree>
    <p:extLst>
      <p:ext uri="{BB962C8B-B14F-4D97-AF65-F5344CB8AC3E}">
        <p14:creationId xmlns:p14="http://schemas.microsoft.com/office/powerpoint/2010/main" val="19346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hr-BA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Thank you for listening!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BA" sz="36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Questions?</a:t>
            </a:r>
            <a:endParaRPr lang="hr-BA" sz="36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2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>
                <a:solidFill>
                  <a:srgbClr val="0070C0"/>
                </a:solidFill>
              </a:rPr>
              <a:t>Introduction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06" r="3303"/>
          <a:stretch/>
        </p:blipFill>
        <p:spPr>
          <a:xfrm>
            <a:off x="838200" y="2936379"/>
            <a:ext cx="4162567" cy="2988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168" r="874"/>
          <a:stretch/>
        </p:blipFill>
        <p:spPr>
          <a:xfrm>
            <a:off x="6890982" y="3033727"/>
            <a:ext cx="4462818" cy="289121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MRI – magnetic resonance imaging</a:t>
            </a:r>
          </a:p>
          <a:p>
            <a:pPr marL="0" indent="0">
              <a:lnSpc>
                <a:spcPct val="150000"/>
              </a:lnSpc>
              <a:buNone/>
            </a:pPr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r-BA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</a:t>
            </a:r>
            <a:r>
              <a:rPr lang="hr-BA" sz="50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  <a:sym typeface="Wingdings" panose="05000000000000000000" pitchFamily="2" charset="2"/>
              </a:rPr>
              <a:t> </a:t>
            </a:r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442434"/>
            <a:ext cx="10515600" cy="473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Multiple sclerosis (MS) is a </a:t>
            </a:r>
            <a:r>
              <a:rPr lang="en-US" sz="2600" dirty="0">
                <a:latin typeface="Helvetica" panose="020B0604020202020204" pitchFamily="34" charset="0"/>
                <a:cs typeface="Helvetica" panose="020B0604020202020204" pitchFamily="34" charset="0"/>
              </a:rPr>
              <a:t>chronic demyelinating disease involving the central nervous </a:t>
            </a:r>
            <a:r>
              <a:rPr lang="en-US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system</a:t>
            </a:r>
            <a:r>
              <a:rPr lang="hr-BA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hr-BA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BA" sz="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Range of symptoms; no known cure</a:t>
            </a:r>
            <a:r>
              <a:rPr lang="hr-BA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hr-BA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BA" sz="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Estimated 2 million cases worldwide  </a:t>
            </a:r>
            <a:r>
              <a:rPr lang="hr-BA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hr-BA" sz="8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hr-BA" sz="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MS </a:t>
            </a:r>
            <a:r>
              <a:rPr lang="hr-BA" sz="26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lesions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(tissue injuries) can be </a:t>
            </a:r>
            <a:b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detected by MRI</a:t>
            </a:r>
          </a:p>
          <a:p>
            <a:pPr>
              <a:lnSpc>
                <a:spcPct val="100000"/>
              </a:lnSpc>
            </a:pP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Manual medical image processing is a </a:t>
            </a:r>
            <a:b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burdensome taks – opportunity for</a:t>
            </a:r>
            <a:b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computer aided systems</a:t>
            </a:r>
          </a:p>
          <a:p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>
                <a:solidFill>
                  <a:srgbClr val="0070C0"/>
                </a:solidFill>
              </a:rPr>
              <a:t>Introduction</a:t>
            </a:r>
          </a:p>
        </p:txBody>
      </p:sp>
      <p:pic>
        <p:nvPicPr>
          <p:cNvPr id="3074" name="Picture 2" descr="https://upload.wikimedia.org/wikipedia/commons/thumb/2/28/MSMRIMark.png/721px-MSMRI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7478" y="2598762"/>
            <a:ext cx="2872921" cy="35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5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Dataset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Dataset – 5250 MS MRI images, each consisting of three 3D images center </a:t>
            </a:r>
            <a:r>
              <a:rPr lang="hr-BA" smtClean="0">
                <a:latin typeface="Helvetica" panose="020B0604020202020204" pitchFamily="34" charset="0"/>
                <a:cs typeface="Helvetica" panose="020B0604020202020204" pitchFamily="34" charset="0"/>
              </a:rPr>
              <a:t>around </a:t>
            </a:r>
            <a:r>
              <a:rPr lang="hr-BA" smtClean="0">
                <a:latin typeface="Helvetica" panose="020B0604020202020204" pitchFamily="34" charset="0"/>
                <a:cs typeface="Helvetica" panose="020B0604020202020204" pitchFamily="34" charset="0"/>
              </a:rPr>
              <a:t>a lesion:</a:t>
            </a:r>
            <a:endParaRPr lang="hr-BA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r-BA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r-BA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r-BA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interpretation - image with 3 spatial dimensions and 3 channels</a:t>
            </a:r>
          </a:p>
          <a:p>
            <a:pPr>
              <a:lnSpc>
                <a:spcPct val="120000"/>
              </a:lnSpc>
            </a:pPr>
            <a:r>
              <a:rPr lang="hr-BA" dirty="0">
                <a:latin typeface="Helvetica" panose="020B0604020202020204" pitchFamily="34" charset="0"/>
                <a:cs typeface="Helvetica" panose="020B0604020202020204" pitchFamily="34" charset="0"/>
              </a:rPr>
              <a:t>Image dimensions: 35 x 35 x 35 x 3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hr-BA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702" y="2594761"/>
            <a:ext cx="1899723" cy="1893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715" y="2594761"/>
            <a:ext cx="1888556" cy="1863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3915" y="2594798"/>
            <a:ext cx="1907569" cy="18632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8734" y="4544494"/>
            <a:ext cx="1641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0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FLAIR MRI</a:t>
            </a:r>
            <a:endParaRPr lang="hr-BA" sz="20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3173" y="4536405"/>
            <a:ext cx="1586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0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QSM MRI</a:t>
            </a:r>
            <a:endParaRPr lang="hr-BA" sz="20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5618" y="4536405"/>
            <a:ext cx="1378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BA" sz="2000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MASK</a:t>
            </a:r>
            <a:endParaRPr lang="hr-BA" sz="20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5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Problem - Dataset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hr-BA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BA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hr-BA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Flair: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BA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BA" dirty="0" smtClean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BA" sz="2500" dirty="0" smtClean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BA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QSM: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BA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hr-BA" sz="5000" dirty="0" smtClean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BA" dirty="0" smtClean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Mask: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8" b="5468"/>
          <a:stretch/>
        </p:blipFill>
        <p:spPr>
          <a:xfrm>
            <a:off x="2389507" y="1332768"/>
            <a:ext cx="8964293" cy="484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Problem - Dataset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Dataset has 6 classes of lesions: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unclassified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isointense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PRL lesions	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hypointense rim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hyperintense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hypointense	</a:t>
            </a:r>
            <a:endParaRPr lang="hr-BA" sz="2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4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Problem - Dataset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Dataset has 6 classes of lesions: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unclassified	 </a:t>
            </a:r>
            <a:r>
              <a:rPr lang="hr-BA" sz="2600" dirty="0" smtClean="0"/>
              <a:t>3664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isointense</a:t>
            </a:r>
            <a:r>
              <a:rPr lang="hr-BA" sz="26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  </a:t>
            </a:r>
            <a:r>
              <a:rPr lang="hr-BA" sz="2600" dirty="0" smtClean="0"/>
              <a:t>460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PRL lesions	  </a:t>
            </a:r>
            <a:r>
              <a:rPr lang="hr-BA" sz="2600" dirty="0" smtClean="0"/>
              <a:t>214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hypointense rim	    </a:t>
            </a:r>
            <a:r>
              <a:rPr lang="hr-BA" sz="2600" dirty="0" smtClean="0"/>
              <a:t>19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hyperintense	  </a:t>
            </a:r>
            <a:r>
              <a:rPr lang="hr-BA" sz="2600" dirty="0" smtClean="0"/>
              <a:t>841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hypointense	   71  	 	</a:t>
            </a:r>
            <a:endParaRPr lang="hr-BA" sz="2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BA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8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365125"/>
            <a:ext cx="10864403" cy="871247"/>
          </a:xfrm>
        </p:spPr>
        <p:txBody>
          <a:bodyPr>
            <a:normAutofit/>
          </a:bodyPr>
          <a:lstStyle/>
          <a:p>
            <a:r>
              <a:rPr lang="hr-BA" sz="3800" dirty="0" smtClean="0">
                <a:solidFill>
                  <a:srgbClr val="0070C0"/>
                </a:solidFill>
              </a:rPr>
              <a:t>Problem - Dataset</a:t>
            </a:r>
            <a:endParaRPr lang="hr-BA" sz="3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2434"/>
            <a:ext cx="10515600" cy="473452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r-BA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Dataset has 6 classes of lesions: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unclassified	 </a:t>
            </a:r>
            <a:r>
              <a:rPr lang="hr-BA" sz="2600" dirty="0" smtClean="0"/>
              <a:t>3664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hr-BA" sz="26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isointense		  </a:t>
            </a:r>
            <a:r>
              <a:rPr lang="hr-BA" sz="2600" dirty="0" smtClean="0">
                <a:solidFill>
                  <a:srgbClr val="00B050"/>
                </a:solidFill>
              </a:rPr>
              <a:t>460</a:t>
            </a:r>
            <a:endParaRPr lang="hr-BA" sz="2600" dirty="0" smtClean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hr-BA" sz="2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PRL lesions	  </a:t>
            </a:r>
            <a:r>
              <a:rPr lang="hr-BA" sz="2600" dirty="0" smtClean="0">
                <a:solidFill>
                  <a:srgbClr val="FF0000"/>
                </a:solidFill>
              </a:rPr>
              <a:t>214</a:t>
            </a:r>
            <a:endParaRPr lang="hr-BA" sz="26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- hypointense rim	    </a:t>
            </a:r>
            <a:r>
              <a:rPr lang="hr-BA" sz="2600" dirty="0" smtClean="0"/>
              <a:t>19</a:t>
            </a:r>
            <a:endParaRPr lang="hr-BA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</a:t>
            </a:r>
            <a:r>
              <a:rPr lang="hr-BA" sz="26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hyperintense	  </a:t>
            </a:r>
            <a:r>
              <a:rPr lang="hr-BA" sz="2600" dirty="0" smtClean="0">
                <a:solidFill>
                  <a:srgbClr val="FF0000"/>
                </a:solidFill>
              </a:rPr>
              <a:t>841</a:t>
            </a:r>
            <a:endParaRPr lang="hr-BA" sz="2600" dirty="0" smtClean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r-BA" sz="2600" b="1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lang="hr-BA" sz="2600" dirty="0" smtClean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hypointense	   71  </a:t>
            </a:r>
            <a:r>
              <a:rPr lang="hr-BA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	 	</a:t>
            </a:r>
            <a:endParaRPr lang="hr-BA" sz="2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hr-BA" sz="2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726</Words>
  <Application>Microsoft Office PowerPoint</Application>
  <PresentationFormat>Widescreen</PresentationFormat>
  <Paragraphs>218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Neural Network Based Classification of Brain Lesions</vt:lpstr>
      <vt:lpstr>Agenda</vt:lpstr>
      <vt:lpstr>Introduction</vt:lpstr>
      <vt:lpstr>Introduction</vt:lpstr>
      <vt:lpstr>Dataset</vt:lpstr>
      <vt:lpstr>Problem - Dataset</vt:lpstr>
      <vt:lpstr>Problem - Dataset</vt:lpstr>
      <vt:lpstr>Problem - Dataset</vt:lpstr>
      <vt:lpstr>Problem - Dataset</vt:lpstr>
      <vt:lpstr>Problem - Dataset</vt:lpstr>
      <vt:lpstr>Problem - Goal</vt:lpstr>
      <vt:lpstr>Previous work</vt:lpstr>
      <vt:lpstr>Previous work</vt:lpstr>
      <vt:lpstr>Previous work</vt:lpstr>
      <vt:lpstr>Methods - Data</vt:lpstr>
      <vt:lpstr>Methods - Data</vt:lpstr>
      <vt:lpstr>Methods – Network Architecture</vt:lpstr>
      <vt:lpstr>Methods – Learning parameters</vt:lpstr>
      <vt:lpstr>Results</vt:lpstr>
      <vt:lpstr>Results - Discussion</vt:lpstr>
      <vt:lpstr>Future work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 Based Classification of Brain Lesions</dc:title>
  <dc:creator>Dell</dc:creator>
  <cp:lastModifiedBy>Dell</cp:lastModifiedBy>
  <cp:revision>92</cp:revision>
  <dcterms:created xsi:type="dcterms:W3CDTF">2022-04-11T01:03:01Z</dcterms:created>
  <dcterms:modified xsi:type="dcterms:W3CDTF">2022-06-20T13:46:15Z</dcterms:modified>
</cp:coreProperties>
</file>