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75" r:id="rId8"/>
    <p:sldId id="262" r:id="rId9"/>
    <p:sldId id="274" r:id="rId10"/>
    <p:sldId id="276" r:id="rId11"/>
    <p:sldId id="283" r:id="rId12"/>
    <p:sldId id="277" r:id="rId13"/>
    <p:sldId id="267" r:id="rId14"/>
    <p:sldId id="268" r:id="rId15"/>
    <p:sldId id="269" r:id="rId16"/>
    <p:sldId id="270" r:id="rId17"/>
    <p:sldId id="278" r:id="rId18"/>
    <p:sldId id="279" r:id="rId19"/>
    <p:sldId id="280" r:id="rId20"/>
    <p:sldId id="281" r:id="rId21"/>
    <p:sldId id="282" r:id="rId22"/>
    <p:sldId id="272" r:id="rId2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9" autoAdjust="0"/>
    <p:restoredTop sz="94660"/>
  </p:normalViewPr>
  <p:slideViewPr>
    <p:cSldViewPr snapToGrid="0">
      <p:cViewPr varScale="1">
        <p:scale>
          <a:sx n="36" d="100"/>
          <a:sy n="36" d="100"/>
        </p:scale>
        <p:origin x="880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534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316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21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7018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8183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38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711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12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6086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0483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219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45439-0445-4213-9530-7A235613DE23}" type="datetimeFigureOut">
              <a:rPr lang="hr-BA" smtClean="0"/>
              <a:t>27. 9. 2021.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DD18D-F2C5-4924-9003-5C7AE3CBF68F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0139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721" y="1152937"/>
            <a:ext cx="9144000" cy="1999215"/>
          </a:xfrm>
        </p:spPr>
        <p:txBody>
          <a:bodyPr>
            <a:normAutofit fontScale="90000"/>
          </a:bodyPr>
          <a:lstStyle/>
          <a:p>
            <a:pPr algn="l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Polygonization of connected areas in binary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416" y="4505739"/>
            <a:ext cx="10045149" cy="1520688"/>
          </a:xfrm>
        </p:spPr>
        <p:txBody>
          <a:bodyPr>
            <a:normAutofit/>
          </a:bodyPr>
          <a:lstStyle/>
          <a:p>
            <a:pPr algn="l"/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Nedim Šišić                    </a:t>
            </a:r>
          </a:p>
          <a:p>
            <a:pPr algn="l"/>
            <a:r>
              <a:rPr lang="hr-BA" sz="2800" dirty="0" smtClean="0"/>
              <a:t>    FAMNIT</a:t>
            </a:r>
          </a:p>
          <a:p>
            <a:pPr algn="l"/>
            <a:r>
              <a:rPr lang="hr-BA" sz="2800" dirty="0"/>
              <a:t> </a:t>
            </a:r>
            <a:r>
              <a:rPr lang="hr-BA" sz="2800" dirty="0" smtClean="0"/>
              <a:t>   </a:t>
            </a:r>
            <a:r>
              <a:rPr lang="en-US" sz="2800" dirty="0" smtClean="0"/>
              <a:t>University of </a:t>
            </a:r>
            <a:r>
              <a:rPr lang="hr-BA" sz="2800" dirty="0" smtClean="0"/>
              <a:t>P</a:t>
            </a:r>
            <a:r>
              <a:rPr lang="en-US" sz="2800" dirty="0" err="1" smtClean="0"/>
              <a:t>rimorska</a:t>
            </a:r>
            <a:r>
              <a:rPr lang="en-US" sz="2800" dirty="0" smtClean="0"/>
              <a:t> </a:t>
            </a: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Let </a:t>
                </a:r>
                <a:r>
                  <a:rPr lang="en-US" i="1" dirty="0"/>
                  <a:t>B</a:t>
                </a:r>
                <a:r>
                  <a:rPr lang="en-US" dirty="0"/>
                  <a:t> be the set of all pixels of 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 Let </a:t>
                </a:r>
                <a:r>
                  <a:rPr lang="en-US" i="1" dirty="0"/>
                  <a:t>R</a:t>
                </a:r>
                <a:r>
                  <a:rPr lang="en-US" dirty="0"/>
                  <a:t> be the transitive closure of the 8-neighbor relation on </a:t>
                </a:r>
                <a:r>
                  <a:rPr lang="en-US" i="1" dirty="0"/>
                  <a:t>B</a:t>
                </a:r>
                <a:r>
                  <a:rPr lang="en-US" dirty="0"/>
                  <a:t>. Then each equivalence class of </a:t>
                </a:r>
                <a:r>
                  <a:rPr lang="en-US" i="1" dirty="0"/>
                  <a:t>B</a:t>
                </a:r>
                <a:r>
                  <a:rPr lang="en-US" dirty="0"/>
                  <a:t> with respect to </a:t>
                </a:r>
                <a:r>
                  <a:rPr lang="en-US" i="1" dirty="0"/>
                  <a:t>R</a:t>
                </a:r>
                <a:r>
                  <a:rPr lang="en-US" dirty="0"/>
                  <a:t> is a </a:t>
                </a:r>
                <a:r>
                  <a:rPr lang="en-US" i="1" dirty="0"/>
                  <a:t>connected </a:t>
                </a:r>
                <a:r>
                  <a:rPr lang="en-US" i="1" dirty="0" smtClean="0"/>
                  <a:t>component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384" r="-1565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43"/>
          <a:stretch/>
        </p:blipFill>
        <p:spPr>
          <a:xfrm>
            <a:off x="4044460" y="2943378"/>
            <a:ext cx="2614247" cy="32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7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A </a:t>
                </a:r>
                <a:r>
                  <a:rPr lang="en-US" i="1" dirty="0"/>
                  <a:t>polygonal representation</a:t>
                </a:r>
                <a:r>
                  <a:rPr lang="en-US" dirty="0"/>
                  <a:t> of a connected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of pixels of 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a set of simple planar polygons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such that:</a:t>
                </a:r>
                <a:endParaRPr lang="hr-BA" dirty="0"/>
              </a:p>
              <a:p>
                <a:pPr lvl="1"/>
                <a:r>
                  <a:rPr lang="en-US" dirty="0"/>
                  <a:t>each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contained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endParaRPr lang="hr-BA" dirty="0"/>
              </a:p>
              <a:p>
                <a:pPr lvl="1"/>
                <a:r>
                  <a:rPr lang="en-US" dirty="0"/>
                  <a:t>interiors of no two polygons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intersect, and</a:t>
                </a:r>
                <a:endParaRPr lang="hr-BA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rasterized </a:t>
                </a:r>
                <a:r>
                  <a:rPr lang="hr-BA" dirty="0" smtClean="0"/>
                  <a:t>using </a:t>
                </a:r>
                <a:r>
                  <a:rPr lang="en-US" dirty="0" smtClean="0"/>
                  <a:t>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and each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rasterized using </a:t>
                </a:r>
                <a:r>
                  <a:rPr lang="hr-BA" dirty="0" smtClean="0"/>
                  <a:t>using</a:t>
                </a:r>
                <a:r>
                  <a:rPr lang="en-US" dirty="0" smtClean="0"/>
                  <a:t> </a:t>
                </a:r>
                <a:r>
                  <a:rPr lang="en-US" dirty="0"/>
                  <a:t>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a pixel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will have 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if and only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 </a:t>
                </a:r>
                <a:endParaRPr lang="hr-BA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384" r="-1449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658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hr-BA" i="1" dirty="0" smtClean="0"/>
                  <a:t>P</a:t>
                </a:r>
                <a:r>
                  <a:rPr lang="x-none" i="1" dirty="0"/>
                  <a:t>olygonization of </a:t>
                </a:r>
                <a:r>
                  <a:rPr lang="hr-BA" i="1" dirty="0"/>
                  <a:t>a </a:t>
                </a:r>
                <a:r>
                  <a:rPr lang="x-none" i="1" dirty="0"/>
                  <a:t>Connected </a:t>
                </a:r>
                <a:r>
                  <a:rPr lang="hr-BA" i="1" dirty="0"/>
                  <a:t>Component </a:t>
                </a:r>
                <a:r>
                  <a:rPr lang="x-none" dirty="0"/>
                  <a:t>(</a:t>
                </a:r>
                <a:r>
                  <a:rPr lang="x-none" i="1" dirty="0"/>
                  <a:t>PC</a:t>
                </a:r>
                <a:r>
                  <a:rPr lang="hr-BA" i="1" dirty="0"/>
                  <a:t>C</a:t>
                </a:r>
                <a:r>
                  <a:rPr lang="x-none" dirty="0" smtClean="0"/>
                  <a:t>)</a:t>
                </a:r>
                <a:r>
                  <a:rPr lang="hr-BA" dirty="0" smtClean="0"/>
                  <a:t>:</a:t>
                </a:r>
              </a:p>
              <a:p>
                <a:pPr marL="0" indent="0">
                  <a:buNone/>
                </a:pPr>
                <a:r>
                  <a:rPr lang="hr-BA" dirty="0" smtClean="0"/>
                  <a:t>       </a:t>
                </a:r>
                <a:r>
                  <a:rPr lang="x-none" dirty="0" smtClean="0"/>
                  <a:t>Input: </a:t>
                </a:r>
                <a:r>
                  <a:rPr lang="x-none" dirty="0"/>
                  <a:t>A binary image </a:t>
                </a:r>
                <a:r>
                  <a:rPr lang="x-none" i="1" dirty="0"/>
                  <a:t>I</a:t>
                </a:r>
                <a:r>
                  <a:rPr lang="x-none" dirty="0"/>
                  <a:t> of width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x-none" dirty="0"/>
                  <a:t> and </a:t>
                </a:r>
                <a:r>
                  <a:rPr lang="x-none" dirty="0" smtClean="0"/>
                  <a:t>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x-none" i="1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hr-BA" dirty="0" smtClean="0"/>
                  <a:t/>
                </a:r>
                <a:br>
                  <a:rPr lang="hr-BA" dirty="0" smtClean="0"/>
                </a:br>
                <a:r>
                  <a:rPr lang="hr-BA" dirty="0" smtClean="0"/>
                  <a:t>                   </a:t>
                </a:r>
                <a:r>
                  <a:rPr lang="x-none" dirty="0" smtClean="0"/>
                  <a:t>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x-none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x-none" dirty="0"/>
                  <a:t> of a </a:t>
                </a:r>
                <a:r>
                  <a:rPr lang="x-none" dirty="0" smtClean="0"/>
                  <a:t>target </a:t>
                </a:r>
                <a:r>
                  <a:rPr lang="x-none" dirty="0"/>
                  <a:t>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x-none" dirty="0"/>
                  <a:t>.</a:t>
                </a:r>
                <a:endParaRPr lang="hr-BA" dirty="0"/>
              </a:p>
              <a:p>
                <a:pPr marL="0" indent="0">
                  <a:buNone/>
                </a:pPr>
                <a:r>
                  <a:rPr lang="hr-BA" dirty="0" smtClean="0"/>
                  <a:t>    </a:t>
                </a:r>
                <a:r>
                  <a:rPr lang="x-none" dirty="0" smtClean="0"/>
                  <a:t>Output</a:t>
                </a:r>
                <a:r>
                  <a:rPr lang="x-none" dirty="0"/>
                  <a:t>: A polygonal representation </a:t>
                </a:r>
                <a14:m>
                  <m:oMath xmlns:m="http://schemas.openxmlformats.org/officeDocument/2006/math">
                    <m:r>
                      <a:rPr lang="x-none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x-none" dirty="0"/>
                  <a:t> of the </a:t>
                </a:r>
                <a:r>
                  <a:rPr lang="hr-BA" dirty="0" smtClean="0"/>
                  <a:t>c</a:t>
                </a:r>
                <a:r>
                  <a:rPr lang="x-none" dirty="0"/>
                  <a:t>onnected component</a:t>
                </a:r>
                <a:r>
                  <a:rPr lang="hr-BA" dirty="0"/>
                  <a:t> </a:t>
                </a:r>
                <a:r>
                  <a:rPr lang="hr-BA" dirty="0" smtClean="0"/>
                  <a:t/>
                </a:r>
                <a:br>
                  <a:rPr lang="hr-BA" dirty="0" smtClean="0"/>
                </a:br>
                <a:r>
                  <a:rPr lang="hr-BA" dirty="0" smtClean="0"/>
                  <a:t>                  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x-none" dirty="0" smtClean="0"/>
                  <a:t>.</a:t>
                </a:r>
                <a:endParaRPr lang="hr-BA" dirty="0" smtClean="0"/>
              </a:p>
              <a:p>
                <a:pPr marL="0" indent="0">
                  <a:buNone/>
                </a:pPr>
                <a:endParaRPr lang="hr-BA" dirty="0"/>
              </a:p>
              <a:p>
                <a:r>
                  <a:rPr lang="en-US" dirty="0"/>
                  <a:t>We want </a:t>
                </a:r>
                <a:r>
                  <a:rPr lang="en-US" dirty="0" smtClean="0"/>
                  <a:t>the </a:t>
                </a:r>
                <a:r>
                  <a:rPr lang="en-US" dirty="0"/>
                  <a:t>time and memory requirements to depend mostly on the size of 𝑆(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), rather than on the size of the whole image I.</a:t>
                </a:r>
              </a:p>
              <a:p>
                <a:endParaRPr lang="hr-BA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384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3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Subtasks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The methods we propose have a few subtasks they need to perform, which </a:t>
                </a:r>
                <a:r>
                  <a:rPr lang="en-US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have already been </a:t>
                </a:r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extensively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studied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:</a:t>
                </a: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Traversing all pixels in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Identifying the borders of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hr-B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Polygonizing the borders</a:t>
                </a: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Classifying polygons as corresponding to the ”bounding polygon” of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hr-B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, or to ”holes” inside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hr-B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endParaRPr lang="hr-B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48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Contour tracing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algorithms follow along the pixels of a border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Three types: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pixel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following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vertex following,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run-data-based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following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algorithms</a:t>
            </a:r>
            <a:endParaRPr lang="hr-BA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683" y="3238100"/>
            <a:ext cx="6150634" cy="325215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3596" y="740244"/>
            <a:ext cx="8597721" cy="1072502"/>
          </a:xfrm>
        </p:spPr>
        <p:txBody>
          <a:bodyPr>
            <a:normAutofit fontScale="90000"/>
          </a:bodyPr>
          <a:lstStyle/>
          <a:p>
            <a:pPr marL="685800" lvl="1" indent="-228600" rtl="0">
              <a:lnSpc>
                <a:spcPct val="90000"/>
              </a:lnSpc>
              <a:spcBef>
                <a:spcPts val="500"/>
              </a:spcBef>
              <a:defRPr/>
            </a:pPr>
            <a:r>
              <a:rPr lang="hr-BA" sz="4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Contour </a:t>
            </a:r>
            <a:r>
              <a:rPr lang="hr-BA" sz="4400" dirty="0">
                <a:latin typeface="Helvetica" panose="020B0604020202020204" pitchFamily="34" charset="0"/>
                <a:cs typeface="Helvetica" panose="020B0604020202020204" pitchFamily="34" charset="0"/>
              </a:rPr>
              <a:t>tracing</a:t>
            </a:r>
            <a:br>
              <a:rPr lang="hr-BA" sz="44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/>
            </a:r>
            <a:b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</a:b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41196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Polygonizing borders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08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Polygonizing a border – constructing a polygon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that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„corresponds” </a:t>
            </a:r>
            <a:r>
              <a:rPr lang="hr-BA" sz="2800" dirty="0">
                <a:latin typeface="Helvetica" panose="020B0604020202020204" pitchFamily="34" charset="0"/>
                <a:cs typeface="Helvetica" panose="020B0604020202020204" pitchFamily="34" charset="0"/>
              </a:rPr>
              <a:t>to </a:t>
            </a: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border</a:t>
            </a:r>
          </a:p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Due to discretization, different polygons can correspond to the same border</a:t>
            </a:r>
          </a:p>
          <a:p>
            <a:pPr marL="228600" lvl="1">
              <a:spcBef>
                <a:spcPts val="1000"/>
              </a:spcBef>
            </a:pPr>
            <a:r>
              <a:rPr lang="hr-BA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Different polygonization accuracies have different complexities</a:t>
            </a:r>
          </a:p>
          <a:p>
            <a:pPr marL="228600" lvl="1">
              <a:spcBef>
                <a:spcPts val="1000"/>
              </a:spcBef>
            </a:pPr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hr-BA" sz="28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1">
              <a:spcBef>
                <a:spcPts val="1000"/>
              </a:spcBef>
            </a:pP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2" b="16186"/>
          <a:stretch/>
        </p:blipFill>
        <p:spPr>
          <a:xfrm>
            <a:off x="2024789" y="4206730"/>
            <a:ext cx="8142422" cy="136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 classification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The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Reduce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method will need to classify polygons as corresponding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to the ”bounding polygon” of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hr-BA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hr-B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, or to ”holes” inside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hr-BA" dirty="0" smtClean="0">
                  <a:latin typeface="Helvetica" panose="020B0604020202020204" pitchFamily="34" charset="0"/>
                </a:endParaRPr>
              </a:p>
              <a:p>
                <a:r>
                  <a:rPr lang="hr-BA" dirty="0" smtClean="0">
                    <a:latin typeface="Helvetica" panose="020B0604020202020204" pitchFamily="34" charset="0"/>
                  </a:rPr>
                  <a:t>When we construct a polygon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BA" dirty="0" smtClean="0">
                    <a:latin typeface="Helvetica" panose="020B0604020202020204" pitchFamily="34" charset="0"/>
                  </a:rPr>
                  <a:t>, we can use </a:t>
                </a:r>
                <a:r>
                  <a:rPr lang="hr-BA" dirty="0">
                    <a:latin typeface="Helvetica" panose="020B0604020202020204" pitchFamily="34" charset="0"/>
                  </a:rPr>
                  <a:t>a point-in-polygon test </a:t>
                </a:r>
                <a:r>
                  <a:rPr lang="hr-BA" dirty="0" smtClean="0">
                    <a:latin typeface="Helvetica" panose="020B0604020202020204" pitchFamily="34" charset="0"/>
                  </a:rPr>
                  <a:t>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BA" dirty="0" smtClean="0">
                    <a:latin typeface="Helvetica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hr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hr-BA" dirty="0" smtClean="0">
                  <a:latin typeface="Helvetica" panose="020B0604020202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r-BA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BA" sz="2600" dirty="0" smtClean="0"/>
                  <a:t> </a:t>
                </a:r>
                <a:r>
                  <a:rPr lang="en-US" sz="2600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600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x-none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x-none" sz="26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r-BA" sz="2600" dirty="0" smtClean="0"/>
                  <a:t> </a:t>
                </a:r>
                <a:r>
                  <a:rPr lang="en-US" sz="2600" dirty="0" smtClean="0"/>
                  <a:t>is inside</a:t>
                </a:r>
                <a:r>
                  <a:rPr lang="hr-BA" sz="2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hr-BA" sz="2600" dirty="0" smtClean="0"/>
              </a:p>
              <a:p>
                <a:pPr lvl="1"/>
                <a:r>
                  <a:rPr lang="en-US" sz="2600" dirty="0" smtClean="0"/>
                  <a:t> otherwise</a:t>
                </a:r>
                <a:r>
                  <a:rPr lang="hr-BA" sz="2600" dirty="0" smtClean="0"/>
                  <a:t>,</a:t>
                </a:r>
                <a:r>
                  <a:rPr lang="en-US" sz="2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600" dirty="0"/>
                  <a:t> is the polygon of a hol</a:t>
                </a:r>
                <a:r>
                  <a:rPr lang="en-US" dirty="0"/>
                  <a:t>e</a:t>
                </a:r>
                <a:endParaRPr lang="hr-BA" dirty="0" smtClean="0">
                  <a:latin typeface="Helvetica" panose="020B0604020202020204" pitchFamily="34" charset="0"/>
                </a:endParaRPr>
              </a:p>
              <a:p>
                <a:endParaRPr lang="hr-BA" dirty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 rotWithShape="0">
                <a:blip r:embed="rId2"/>
                <a:stretch>
                  <a:fillRect l="-1043" t="-2381" r="-1043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6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Polygonize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The </a:t>
                </a:r>
                <a:r>
                  <a:rPr lang="en-US" i="1" dirty="0" err="1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Polygonize</a:t>
                </a:r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US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method </a:t>
                </a:r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uses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:</a:t>
                </a:r>
              </a:p>
              <a:p>
                <a:pPr lvl="1"/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depth-first </a:t>
                </a:r>
                <a:r>
                  <a:rPr lang="en-US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search (</a:t>
                </a:r>
                <a:r>
                  <a:rPr lang="en-US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DFS</a:t>
                </a:r>
                <a:r>
                  <a:rPr lang="en-US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)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to traverse all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pixels in </a:t>
                </a:r>
                <a14:m>
                  <m:oMath xmlns:m="http://schemas.openxmlformats.org/officeDocument/2006/math">
                    <m:r>
                      <a:rPr lang="hr-BA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x-non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hr-BA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r>
                  <a:rPr lang="en-US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a </a:t>
                </a:r>
                <a:r>
                  <a:rPr lang="en-US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Boolean matrix </a:t>
                </a:r>
                <a:r>
                  <a:rPr lang="en-US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M</a:t>
                </a: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to label pixels as visited or not visited</a:t>
                </a:r>
              </a:p>
              <a:p>
                <a:pPr lvl="1"/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PolygonizeHandleBorder</a:t>
                </a:r>
              </a:p>
              <a:p>
                <a:pPr lvl="2"/>
                <a:r>
                  <a:rPr lang="hr-BA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T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races </a:t>
                </a:r>
                <a:r>
                  <a:rPr lang="en-US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along 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/>
                  <a:t>-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border</a:t>
                </a:r>
                <a:r>
                  <a:rPr lang="hr-BA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using a </a:t>
                </a:r>
                <a:r>
                  <a:rPr lang="en-US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contour tracing 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algorithm</a:t>
                </a:r>
                <a:endParaRPr lang="hr-BA" sz="22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2"/>
                <a:r>
                  <a:rPr lang="hr-BA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</a:t>
                </a:r>
                <a:r>
                  <a:rPr lang="en-US" sz="2200" dirty="0" err="1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onstructs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US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a polygonal approximation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-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border</a:t>
                </a:r>
                <a:endParaRPr lang="hr-BA" sz="2200" dirty="0" smtClean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2"/>
                <a:r>
                  <a:rPr lang="hr-BA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Labels pixels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-</a:t>
                </a:r>
                <a:r>
                  <a:rPr lang="en-US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border</a:t>
                </a:r>
                <a:r>
                  <a:rPr lang="hr-BA" sz="2200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as visited in </a:t>
                </a:r>
                <a:r>
                  <a:rPr lang="hr-BA" sz="2200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M</a:t>
                </a:r>
                <a:endParaRPr lang="hr-BA" sz="2200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2"/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endParaRPr lang="hr-BA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26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Polygonize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B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862" y="1328005"/>
            <a:ext cx="601027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0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Complexity analysis of Polygonize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T</a:t>
                </a:r>
                <a:r>
                  <a:rPr lang="hr-BA" dirty="0" smtClean="0"/>
                  <a:t>ime complexity:</a:t>
                </a:r>
              </a:p>
              <a:p>
                <a:pPr lvl="1"/>
                <a:r>
                  <a:rPr lang="hr-BA" dirty="0" smtClean="0"/>
                  <a:t>A</a:t>
                </a:r>
                <a:r>
                  <a:rPr lang="en-US" dirty="0" err="1" smtClean="0"/>
                  <a:t>llocating</a:t>
                </a:r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:r>
                  <a:rPr lang="en-US" dirty="0" smtClean="0"/>
                  <a:t>initializing</a:t>
                </a:r>
                <a:r>
                  <a:rPr lang="hr-BA" dirty="0" smtClean="0"/>
                  <a:t> the matrix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hr-BA" dirty="0" smtClean="0"/>
              </a:p>
              <a:p>
                <a:pPr lvl="1"/>
                <a:r>
                  <a:rPr lang="hr-BA" dirty="0" smtClean="0"/>
                  <a:t>DFS: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hr-BA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hr-BA" dirty="0" smtClean="0"/>
              </a:p>
              <a:p>
                <a:pPr lvl="1"/>
                <a:r>
                  <a:rPr lang="en-US" i="1" dirty="0" err="1" smtClean="0"/>
                  <a:t>PolygonizeHandleBorder</a:t>
                </a:r>
                <a:endParaRPr lang="hr-BA" i="1" dirty="0" smtClean="0"/>
              </a:p>
              <a:p>
                <a:r>
                  <a:rPr lang="hr-BA" dirty="0" smtClean="0"/>
                  <a:t>Space complexity:</a:t>
                </a:r>
              </a:p>
              <a:p>
                <a:pPr lvl="1"/>
                <a:r>
                  <a:rPr lang="hr-BA" dirty="0" smtClean="0"/>
                  <a:t>Matrix </a:t>
                </a:r>
                <a:r>
                  <a:rPr lang="hr-BA" i="1" dirty="0" smtClean="0"/>
                  <a:t>M</a:t>
                </a:r>
                <a:r>
                  <a:rPr lang="hr-BA" dirty="0" smtClean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hr-BA" dirty="0" smtClean="0"/>
              </a:p>
              <a:p>
                <a:pPr lvl="1"/>
                <a:r>
                  <a:rPr lang="hr-BA" dirty="0" smtClean="0"/>
                  <a:t>DFS: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|)</m:t>
                    </m:r>
                  </m:oMath>
                </a14:m>
                <a:r>
                  <a:rPr lang="hr-BA" dirty="0" smtClean="0"/>
                  <a:t>, where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|=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</m:e>
                    </m:d>
                  </m:oMath>
                </a14:m>
                <a:endParaRPr lang="hr-BA" dirty="0" smtClean="0"/>
              </a:p>
              <a:p>
                <a:pPr lvl="1"/>
                <a:r>
                  <a:rPr lang="hr-BA" dirty="0" smtClean="0"/>
                  <a:t>PolygonizeHandleBorder</a:t>
                </a:r>
              </a:p>
              <a:p>
                <a:r>
                  <a:rPr lang="en-US" dirty="0" err="1" smtClean="0"/>
                  <a:t>Polygonize</a:t>
                </a:r>
                <a:r>
                  <a:rPr lang="en-US" dirty="0" smtClean="0"/>
                  <a:t> </a:t>
                </a:r>
                <a:r>
                  <a:rPr lang="en-US" dirty="0"/>
                  <a:t>succeeds in </a:t>
                </a:r>
                <a:r>
                  <a:rPr lang="en-US" dirty="0" err="1"/>
                  <a:t>polygonizing</a:t>
                </a:r>
                <a:r>
                  <a:rPr lang="en-US" dirty="0"/>
                  <a:t> only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-borders  of  the  connected  component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</a:t>
                </a:r>
              </a:p>
              <a:p>
                <a:endParaRPr lang="hr-BA" dirty="0" smtClean="0"/>
              </a:p>
              <a:p>
                <a:pPr lvl="1"/>
                <a:endParaRPr lang="hr-BA" dirty="0" smtClean="0"/>
              </a:p>
              <a:p>
                <a:pPr lvl="1"/>
                <a:endParaRPr lang="hr-BA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241" b="-140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47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Overview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Preliminary definitions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Subtasks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Methods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Conclusion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Reduce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hr-BA" dirty="0" smtClean="0">
                    <a:cs typeface="Helvetica" panose="020B0604020202020204" pitchFamily="34" charset="0"/>
                  </a:rPr>
                  <a:t>In </a:t>
                </a:r>
                <a:r>
                  <a:rPr lang="hr-BA" i="1" dirty="0" smtClean="0">
                    <a:cs typeface="Helvetica" panose="020B0604020202020204" pitchFamily="34" charset="0"/>
                  </a:rPr>
                  <a:t>Polygonize</a:t>
                </a:r>
                <a:r>
                  <a:rPr lang="hr-BA" dirty="0" smtClean="0">
                    <a:cs typeface="Helvetica" panose="020B0604020202020204" pitchFamily="34" charset="0"/>
                  </a:rPr>
                  <a:t>, </a:t>
                </a:r>
                <a:r>
                  <a:rPr lang="en-US" dirty="0">
                    <a:cs typeface="Helvetica" panose="020B0604020202020204" pitchFamily="34" charset="0"/>
                  </a:rPr>
                  <a:t>the space needed for the matrix M still depends on the size of the entire image</a:t>
                </a:r>
                <a:endParaRPr lang="hr-BA" dirty="0" smtClean="0">
                  <a:cs typeface="Helvetica" panose="020B0604020202020204" pitchFamily="34" charset="0"/>
                </a:endParaRPr>
              </a:p>
              <a:p>
                <a:r>
                  <a:rPr lang="hr-BA" i="1" dirty="0" smtClean="0">
                    <a:cs typeface="Helvetica" panose="020B0604020202020204" pitchFamily="34" charset="0"/>
                  </a:rPr>
                  <a:t>Reduce</a:t>
                </a:r>
                <a:r>
                  <a:rPr lang="en-US" dirty="0" smtClean="0">
                    <a:cs typeface="Helvetica" panose="020B0604020202020204" pitchFamily="34" charset="0"/>
                  </a:rPr>
                  <a:t> </a:t>
                </a:r>
                <a:r>
                  <a:rPr lang="hr-BA" dirty="0" smtClean="0">
                    <a:cs typeface="Helvetica" panose="020B0604020202020204" pitchFamily="34" charset="0"/>
                  </a:rPr>
                  <a:t>is a </a:t>
                </a:r>
                <a:r>
                  <a:rPr lang="en-US" dirty="0">
                    <a:cs typeface="Helvetica" panose="020B0604020202020204" pitchFamily="34" charset="0"/>
                  </a:rPr>
                  <a:t>preprocessing </a:t>
                </a:r>
                <a:r>
                  <a:rPr lang="en-US" dirty="0" smtClean="0">
                    <a:cs typeface="Helvetica" panose="020B0604020202020204" pitchFamily="34" charset="0"/>
                  </a:rPr>
                  <a:t>method</a:t>
                </a:r>
                <a:r>
                  <a:rPr lang="hr-BA" dirty="0" smtClean="0">
                    <a:cs typeface="Helvetica" panose="020B0604020202020204" pitchFamily="34" charset="0"/>
                  </a:rPr>
                  <a:t> </a:t>
                </a:r>
                <a:r>
                  <a:rPr lang="en-US" dirty="0" smtClean="0">
                    <a:cs typeface="Helvetica" panose="020B0604020202020204" pitchFamily="34" charset="0"/>
                  </a:rPr>
                  <a:t>that </a:t>
                </a:r>
                <a:r>
                  <a:rPr lang="en-US" dirty="0">
                    <a:cs typeface="Helvetica" panose="020B0604020202020204" pitchFamily="34" charset="0"/>
                  </a:rPr>
                  <a:t>can </a:t>
                </a:r>
                <a:r>
                  <a:rPr lang="en-US" dirty="0" smtClean="0">
                    <a:cs typeface="Helvetica" panose="020B0604020202020204" pitchFamily="34" charset="0"/>
                  </a:rPr>
                  <a:t>reduce</a:t>
                </a:r>
                <a:r>
                  <a:rPr lang="hr-BA" dirty="0" smtClean="0">
                    <a:cs typeface="Helvetica" panose="020B0604020202020204" pitchFamily="34" charset="0"/>
                  </a:rPr>
                  <a:t>s</a:t>
                </a:r>
                <a:r>
                  <a:rPr lang="en-US" dirty="0" smtClean="0">
                    <a:cs typeface="Helvetica" panose="020B0604020202020204" pitchFamily="34" charset="0"/>
                  </a:rPr>
                  <a:t> </a:t>
                </a:r>
                <a:r>
                  <a:rPr lang="en-US" dirty="0">
                    <a:cs typeface="Helvetica" panose="020B0604020202020204" pitchFamily="34" charset="0"/>
                  </a:rPr>
                  <a:t>this space </a:t>
                </a:r>
                <a:r>
                  <a:rPr lang="en-US" dirty="0" smtClean="0">
                    <a:cs typeface="Helvetica" panose="020B0604020202020204" pitchFamily="34" charset="0"/>
                  </a:rPr>
                  <a:t>requirement</a:t>
                </a:r>
                <a:endParaRPr lang="hr-BA" dirty="0" smtClean="0">
                  <a:cs typeface="Helvetica" panose="020B0604020202020204" pitchFamily="34" charset="0"/>
                </a:endParaRPr>
              </a:p>
              <a:p>
                <a:r>
                  <a:rPr lang="en-US" i="1" dirty="0"/>
                  <a:t>Reduce</a:t>
                </a:r>
                <a:r>
                  <a:rPr lang="en-US" dirty="0"/>
                  <a:t> begins at pixel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, and starts moving along pixels in an arbitrary direction, until it reaches the bounding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-border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.</a:t>
                </a:r>
                <a:endParaRPr lang="hr-BA" dirty="0" smtClean="0"/>
              </a:p>
              <a:p>
                <a:r>
                  <a:rPr lang="en-US" dirty="0" smtClean="0"/>
                  <a:t>Then</a:t>
                </a:r>
                <a:r>
                  <a:rPr lang="en-US" dirty="0"/>
                  <a:t>, </a:t>
                </a:r>
                <a:r>
                  <a:rPr lang="en-US" i="1" dirty="0"/>
                  <a:t>Reduce</a:t>
                </a:r>
                <a:r>
                  <a:rPr lang="en-US" dirty="0"/>
                  <a:t> defines a Boolean matrix </a:t>
                </a:r>
                <a:r>
                  <a:rPr lang="en-US" i="1" dirty="0"/>
                  <a:t>M'</a:t>
                </a:r>
                <a:r>
                  <a:rPr lang="en-US" dirty="0"/>
                  <a:t> of </a:t>
                </a:r>
                <a:r>
                  <a:rPr lang="en-US" dirty="0" smtClean="0"/>
                  <a:t>size</a:t>
                </a:r>
                <a:r>
                  <a:rPr lang="hr-BA" dirty="0" smtClean="0"/>
                  <a:t/>
                </a:r>
                <a:br>
                  <a:rPr lang="hr-BA" dirty="0" smtClean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hr-B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hr-BA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hr-B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hr-BA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, sufficient for encompassing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</a:p>
              <a:p>
                <a:pPr lvl="2"/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lvl="1"/>
                <a:endParaRPr lang="hr-BA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484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Concluding remarks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have formally defined the problem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PCC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have proposed two methods,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Polygonize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Reduce</a:t>
            </a: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methods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limit the scope of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polygonization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 thus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reduce the time and space requirements of the process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Future work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generalizing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the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approaches to color images</a:t>
            </a:r>
          </a:p>
          <a:p>
            <a:pPr lvl="1"/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generalizing the approaches to arbitrary types of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vectorization</a:t>
            </a:r>
          </a:p>
          <a:p>
            <a:pPr lvl="1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apply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parallel techniques</a:t>
            </a:r>
          </a:p>
          <a:p>
            <a:pPr lvl="1"/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474003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4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Thank you for listening!</a:t>
            </a:r>
          </a:p>
          <a:p>
            <a:pPr marL="0" indent="0" algn="ctr">
              <a:buNone/>
            </a:pPr>
            <a:endParaRPr lang="hr-BA" sz="4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4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  <a:endParaRPr lang="hr-BA" sz="4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Two kinds of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85" y="1908314"/>
            <a:ext cx="8802230" cy="3445564"/>
          </a:xfrm>
        </p:spPr>
      </p:pic>
    </p:spTree>
    <p:extLst>
      <p:ext uri="{BB962C8B-B14F-4D97-AF65-F5344CB8AC3E}">
        <p14:creationId xmlns:p14="http://schemas.microsoft.com/office/powerpoint/2010/main" val="7692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Vectorization and Polygonization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image processing, </a:t>
            </a:r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vectorization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is the conversion of raster images to vector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  <a:p>
            <a:pPr algn="just"/>
            <a:r>
              <a:rPr lang="hr-BA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Polygonization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is a special type of vectorization, which deals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with finding polygonal approximations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of raster images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polygons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can later be used in different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applications: image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analysis, image matching, image and video retrieval,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 registration, etc.</a:t>
            </a:r>
          </a:p>
        </p:txBody>
      </p:sp>
    </p:spTree>
    <p:extLst>
      <p:ext uri="{BB962C8B-B14F-4D97-AF65-F5344CB8AC3E}">
        <p14:creationId xmlns:p14="http://schemas.microsoft.com/office/powerpoint/2010/main" val="12442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838200" y="6831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Vectorization and Polygonization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82"/>
          <a:stretch/>
        </p:blipFill>
        <p:spPr>
          <a:xfrm>
            <a:off x="838200" y="2892675"/>
            <a:ext cx="4287591" cy="17308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90"/>
          <a:stretch/>
        </p:blipFill>
        <p:spPr>
          <a:xfrm>
            <a:off x="6636589" y="2896811"/>
            <a:ext cx="4313215" cy="17379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433" y="3524675"/>
            <a:ext cx="999513" cy="4687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0745" y="5781533"/>
            <a:ext cx="10250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 from: Kopf</a:t>
            </a:r>
            <a:r>
              <a:rPr lang="hr-BA" sz="1600" dirty="0">
                <a:latin typeface="Helvetica" panose="020B0604020202020204" pitchFamily="34" charset="0"/>
                <a:cs typeface="Helvetica" panose="020B0604020202020204" pitchFamily="34" charset="0"/>
              </a:rPr>
              <a:t>, J. and Dani Lischinski. “Depixelizing pixel art.” ACM SIGGRAPH 2011 papers (2011)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Vectorization example</a:t>
            </a:r>
          </a:p>
        </p:txBody>
      </p:sp>
    </p:spTree>
    <p:extLst>
      <p:ext uri="{BB962C8B-B14F-4D97-AF65-F5344CB8AC3E}">
        <p14:creationId xmlns:p14="http://schemas.microsoft.com/office/powerpoint/2010/main" val="33352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Motivation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 our knowledge, all existing vectorization 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methods process </a:t>
            </a:r>
            <a:r>
              <a:rPr lang="hr-BA" i="1" dirty="0">
                <a:latin typeface="Helvetica" panose="020B0604020202020204" pitchFamily="34" charset="0"/>
                <a:cs typeface="Helvetica" panose="020B0604020202020204" pitchFamily="34" charset="0"/>
              </a:rPr>
              <a:t>entire</a:t>
            </a:r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This is unnecessary if we are only interested in just one part of an image</a:t>
            </a:r>
          </a:p>
          <a:p>
            <a:pPr algn="just"/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By restricting the scope of vectorization, we could reduce its time and space requirements</a:t>
            </a:r>
          </a:p>
          <a:p>
            <a:pPr algn="just"/>
            <a:r>
              <a:rPr lang="hr-BA" dirty="0">
                <a:latin typeface="Helvetica" panose="020B0604020202020204" pitchFamily="34" charset="0"/>
                <a:cs typeface="Helvetica" panose="020B0604020202020204" pitchFamily="34" charset="0"/>
              </a:rPr>
              <a:t>W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 propose a novel approach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polygonizing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connected areas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in binary images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6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Results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We present the </a:t>
            </a:r>
            <a:r>
              <a:rPr lang="en-US" i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Polygonize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method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which finds a polygonal approximation of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single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part of an image, without the need to process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rest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of the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image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We then present the </a:t>
            </a:r>
            <a:r>
              <a:rPr lang="en-US" i="1" dirty="0">
                <a:latin typeface="Helvetica" panose="020B0604020202020204" pitchFamily="34" charset="0"/>
                <a:cs typeface="Helvetica" panose="020B0604020202020204" pitchFamily="34" charset="0"/>
              </a:rPr>
              <a:t>Reduce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method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preprocessing step to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Polygonize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which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further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reduces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the space complexity of solving the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We analyze the time and space complexities of the methods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Pixels </a:t>
                </a:r>
                <a:r>
                  <a:rPr lang="en-US" dirty="0"/>
                  <a:t>Pixels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r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r-B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hr-BA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are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:</a:t>
                </a:r>
              </a:p>
              <a:p>
                <a:pPr marL="457200" lvl="1" indent="0">
                  <a:buNone/>
                </a:pP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- 4-neighbors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±1,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±1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;</a:t>
                </a:r>
              </a:p>
              <a:p>
                <a:pPr marL="457200" lvl="1" indent="0">
                  <a:buNone/>
                </a:pPr>
                <a:r>
                  <a:rPr lang="hr-BA" i="1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- 8-neighbors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 if 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they are 4-neighbours </a:t>
                </a:r>
                <a:r>
                  <a:rPr lang="hr-BA" dirty="0" smtClean="0">
                    <a:latin typeface="Helvetica" panose="020B0604020202020204" pitchFamily="34" charset="0"/>
                    <a:cs typeface="Helvetica" panose="020B0604020202020204" pitchFamily="34" charset="0"/>
                  </a:rPr>
                  <a:t>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±1,</m:t>
                        </m:r>
                        <m:sSub>
                          <m:sSubPr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±1</m:t>
                        </m:r>
                      </m:e>
                    </m:d>
                  </m:oMath>
                </a14:m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  <a:p>
                <a:endParaRPr lang="hr-BA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977" y="3345362"/>
            <a:ext cx="6238047" cy="296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42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  <a:endParaRPr lang="hr-B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Let </a:t>
                </a:r>
                <a:r>
                  <a:rPr lang="en-US" i="1" dirty="0"/>
                  <a:t>B</a:t>
                </a:r>
                <a:r>
                  <a:rPr lang="en-US" dirty="0"/>
                  <a:t> be the set of all pixels of 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which have at least one 8-neighbor of color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hr-BA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 Let </a:t>
                </a:r>
                <a:r>
                  <a:rPr lang="en-US" i="1" dirty="0"/>
                  <a:t>R</a:t>
                </a:r>
                <a:r>
                  <a:rPr lang="en-US" dirty="0"/>
                  <a:t> be the transitive closure of the 4-neighbor relation on </a:t>
                </a:r>
                <a:r>
                  <a:rPr lang="en-US" i="1" dirty="0"/>
                  <a:t>B</a:t>
                </a:r>
                <a:r>
                  <a:rPr lang="en-US" dirty="0"/>
                  <a:t>. Then each equivalence class of </a:t>
                </a:r>
                <a:r>
                  <a:rPr lang="en-US" i="1" dirty="0"/>
                  <a:t>B</a:t>
                </a:r>
                <a:r>
                  <a:rPr lang="en-US" dirty="0"/>
                  <a:t> with respect to </a:t>
                </a:r>
                <a:r>
                  <a:rPr lang="en-US" i="1" dirty="0"/>
                  <a:t>R</a:t>
                </a:r>
                <a:r>
                  <a:rPr lang="en-US" dirty="0"/>
                  <a:t> is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i="1" dirty="0"/>
                  <a:t>border</a:t>
                </a:r>
                <a:r>
                  <a:rPr lang="hr-BA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13" y="1375051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384" r="-232"/>
                </a:stretch>
              </a:blipFill>
            </p:spPr>
            <p:txBody>
              <a:bodyPr/>
              <a:lstStyle/>
              <a:p>
                <a:r>
                  <a:rPr lang="hr-B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721" y="3061252"/>
            <a:ext cx="3405984" cy="333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534</Words>
  <Application>Microsoft Office PowerPoint</Application>
  <PresentationFormat>Widescreen</PresentationFormat>
  <Paragraphs>109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Helvetica</vt:lpstr>
      <vt:lpstr>Office Theme</vt:lpstr>
      <vt:lpstr>Polygonization of connected areas in binary images</vt:lpstr>
      <vt:lpstr>Overview</vt:lpstr>
      <vt:lpstr>Two kinds of images</vt:lpstr>
      <vt:lpstr>Vectorization and Polygonization</vt:lpstr>
      <vt:lpstr>PowerPoint Presentation</vt:lpstr>
      <vt:lpstr>Motivation</vt:lpstr>
      <vt:lpstr>PowerPoint Presentation</vt:lpstr>
      <vt:lpstr>Definitions</vt:lpstr>
      <vt:lpstr>PowerPoint Presentation</vt:lpstr>
      <vt:lpstr>PowerPoint Presentation</vt:lpstr>
      <vt:lpstr>PowerPoint Presentation</vt:lpstr>
      <vt:lpstr>PowerPoint Presentation</vt:lpstr>
      <vt:lpstr>Subtasks</vt:lpstr>
      <vt:lpstr>Contour tracing  </vt:lpstr>
      <vt:lpstr>Polygonizing borders</vt:lpstr>
      <vt:lpstr>Polygon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Polygonization of connected areas in binary images</dc:title>
  <dc:creator>Dell</dc:creator>
  <cp:lastModifiedBy>Dell</cp:lastModifiedBy>
  <cp:revision>98</cp:revision>
  <dcterms:created xsi:type="dcterms:W3CDTF">2021-09-27T01:05:34Z</dcterms:created>
  <dcterms:modified xsi:type="dcterms:W3CDTF">2021-09-27T15:05:49Z</dcterms:modified>
</cp:coreProperties>
</file>