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sldIdLst>
    <p:sldId id="257" r:id="rId5"/>
    <p:sldId id="258" r:id="rId6"/>
    <p:sldId id="259" r:id="rId7"/>
    <p:sldId id="260" r:id="rId8"/>
    <p:sldId id="261" r:id="rId9"/>
    <p:sldId id="267" r:id="rId10"/>
    <p:sldId id="262" r:id="rId11"/>
    <p:sldId id="263" r:id="rId12"/>
    <p:sldId id="264" r:id="rId13"/>
    <p:sldId id="265" r:id="rId14"/>
    <p:sldId id="266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irtual.trailrun.s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virtual.ultratrail.si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xd.adobe.com/view/13fc4967-0ef4-4ab3-45ca-4c5d172fc1b7-65c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pPr algn="l"/>
            <a:r>
              <a:rPr lang="sl-SI" b="1" i="0" dirty="0">
                <a:solidFill>
                  <a:srgbClr val="06163A"/>
                </a:solidFill>
                <a:effectLst/>
                <a:latin typeface="Roboto" panose="020B0604020202020204" pitchFamily="2" charset="0"/>
              </a:rPr>
              <a:t>Julian Alps Virtual Run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sl-SI" dirty="0"/>
              <a:t>Matevž Mak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4EE18-7A13-453D-B03C-D2DEC6FB8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Arhitektura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61E11-2381-4CE8-9E23-B8BF6A6ED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2" name="Picture 4" descr="Why you must choose MEAN stack development for your next project?">
            <a:extLst>
              <a:ext uri="{FF2B5EF4-FFF2-40B4-BE49-F238E27FC236}">
                <a16:creationId xmlns:a16="http://schemas.microsoft.com/office/drawing/2014/main" id="{29B3968F-C4FB-4F66-BA66-E61C5C28C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6" y="2340864"/>
            <a:ext cx="69056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6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0223-61BE-4E4D-B99A-50B33D881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Potek dela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782E3-C7A5-4562-8428-4FF457917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sl-SI" dirty="0"/>
              <a:t>Trello – za izdajanje ticketov</a:t>
            </a:r>
          </a:p>
          <a:p>
            <a:r>
              <a:rPr lang="sl-SI" dirty="0"/>
              <a:t>Github – verzioniranje kode</a:t>
            </a:r>
          </a:p>
          <a:p>
            <a:r>
              <a:rPr lang="sl-SI" dirty="0"/>
              <a:t>Lokalno testiranje, nato deployment na heroku, kasneje na Digital Ocean server</a:t>
            </a:r>
          </a:p>
        </p:txBody>
      </p:sp>
    </p:spTree>
    <p:extLst>
      <p:ext uri="{BB962C8B-B14F-4D97-AF65-F5344CB8AC3E}">
        <p14:creationId xmlns:p14="http://schemas.microsoft.com/office/powerpoint/2010/main" val="262281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34C14-78F3-4DD3-843F-8C325BE41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Težave med implementacijo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FEA04-BA61-460F-B980-20FF9D4A1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sl-SI" dirty="0"/>
              <a:t>Heroko dynos</a:t>
            </a:r>
          </a:p>
          <a:p>
            <a:r>
              <a:rPr lang="sl-SI" dirty="0"/>
              <a:t>Migracija na Digital Ocean (Nginx, server blocks, vstopne točke)</a:t>
            </a:r>
          </a:p>
          <a:p>
            <a:r>
              <a:rPr lang="sl-SI" dirty="0"/>
              <a:t>Alternativa za google maps (leaflet + Mapbox)</a:t>
            </a:r>
          </a:p>
          <a:p>
            <a:r>
              <a:rPr lang="sl-SI" dirty="0"/>
              <a:t>GPX file parser</a:t>
            </a:r>
          </a:p>
        </p:txBody>
      </p:sp>
    </p:spTree>
    <p:extLst>
      <p:ext uri="{BB962C8B-B14F-4D97-AF65-F5344CB8AC3E}">
        <p14:creationId xmlns:p14="http://schemas.microsoft.com/office/powerpoint/2010/main" val="3495294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D2B4-EE2C-478C-975C-9FE36B86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B043D-C191-49FB-84F2-E88BC767F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A3BC00A0-514C-46A9-BD53-B5BF5A708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2340864"/>
            <a:ext cx="4804914" cy="2298547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4DA13F9C-D3DF-4CA0-8002-E15762CD6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271" y="2340864"/>
            <a:ext cx="5382535" cy="229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59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8FBDD-32ED-4E05-8471-345D98B09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Potek predstavitve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ED269-8595-48C6-A99F-CC1C646F9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Uvod</a:t>
            </a:r>
          </a:p>
          <a:p>
            <a:r>
              <a:rPr lang="sl-SI" dirty="0"/>
              <a:t>Funkcionalnosti</a:t>
            </a:r>
          </a:p>
          <a:p>
            <a:r>
              <a:rPr lang="sl-SI" dirty="0"/>
              <a:t>UI/UX</a:t>
            </a:r>
          </a:p>
          <a:p>
            <a:r>
              <a:rPr lang="sl-SI" dirty="0"/>
              <a:t>MEAN stack</a:t>
            </a:r>
          </a:p>
          <a:p>
            <a:r>
              <a:rPr lang="sl-SI" dirty="0"/>
              <a:t>Frontend/Backend</a:t>
            </a:r>
          </a:p>
          <a:p>
            <a:r>
              <a:rPr lang="sl-SI" dirty="0"/>
              <a:t>Arhitektura</a:t>
            </a:r>
          </a:p>
          <a:p>
            <a:r>
              <a:rPr lang="sl-SI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582725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E0D4A-077C-4BA7-8DDA-46D07CD9A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Uvod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8F198-147F-4E99-B65F-499DE757E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Julian Alps run (premieren dogodek 1200 tekmovalcev)</a:t>
            </a:r>
          </a:p>
          <a:p>
            <a:r>
              <a:rPr lang="sl-SI" dirty="0"/>
              <a:t>Trase od 10km – 240km</a:t>
            </a:r>
          </a:p>
          <a:p>
            <a:r>
              <a:rPr lang="sl-SI" dirty="0"/>
              <a:t>Prikazati čudovito naravo julijskih alp</a:t>
            </a:r>
          </a:p>
          <a:p>
            <a:r>
              <a:rPr lang="sl-SI" dirty="0"/>
              <a:t>Cilji: Preprosta registracija in dobra postavljena stran za izbiro tras</a:t>
            </a:r>
          </a:p>
          <a:p>
            <a:r>
              <a:rPr lang="sl-SI" dirty="0"/>
              <a:t>Pripeljati tekmovalce iz socialnih medijev do spletne aplikacije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39C489B-4E8C-4C09-B9E1-403EDE610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5776" y="3118561"/>
            <a:ext cx="2629439" cy="207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5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6FB2B-FDD6-4D48-A5D2-8C600E767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Funkcionalnosti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0DE63-0D9C-438D-B067-85419F84E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Uporabnik lahko izbira med 7 trasami</a:t>
            </a:r>
          </a:p>
          <a:p>
            <a:r>
              <a:rPr lang="sl-SI" dirty="0"/>
              <a:t>Vsaka trasa vsebuje lestvico tekmovalcev</a:t>
            </a:r>
          </a:p>
          <a:p>
            <a:r>
              <a:rPr lang="sl-SI" dirty="0"/>
              <a:t>Mapa, ki prikazuje tvoj napredek na trasi</a:t>
            </a:r>
          </a:p>
          <a:p>
            <a:r>
              <a:rPr lang="sl-SI" dirty="0"/>
              <a:t>Ročen vnos podatkov ali povezava s stravo ali vnos gpx datoteke</a:t>
            </a:r>
          </a:p>
          <a:p>
            <a:r>
              <a:rPr lang="sl-SI" dirty="0"/>
              <a:t>Tekmovalec mora zaključiti naklon in razdaljo posamezne trase</a:t>
            </a:r>
          </a:p>
          <a:p>
            <a:r>
              <a:rPr lang="sl-SI" dirty="0"/>
              <a:t>Obvestiti organizatorje, ko tekmovalec konča traso, da mu pošlejo nagrado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4D874-9A18-46D6-9A0C-AC3BAEED7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81" y="1444658"/>
            <a:ext cx="4734526" cy="22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0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3902-650D-4CFF-AF88-6487BA3F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UX/UI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015B3-9278-4987-8052-7272CC40E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Celoten design je bil narejen predhodno (Adobe XD)</a:t>
            </a:r>
          </a:p>
          <a:p>
            <a:r>
              <a:rPr lang="sl-SI" dirty="0"/>
              <a:t>Celotna stran je odzivna na različne zaslone Desktop/Tablet/Mobile</a:t>
            </a:r>
          </a:p>
          <a:p>
            <a:r>
              <a:rPr lang="sl-SI" dirty="0">
                <a:hlinkClick r:id="rId2"/>
              </a:rPr>
              <a:t>https://xd.adobe.com/view/13fc4967-0ef4-4ab3-45ca-4c5d172fc1b7-65cd/</a:t>
            </a:r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3D338-C4DD-425A-9D0A-27AC722FD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256" y="874576"/>
            <a:ext cx="4169434" cy="2032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D5BDF0-3699-48D0-9A6C-DAAFD9CEA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399" y="882650"/>
            <a:ext cx="4138482" cy="2032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00AEAB-E20F-428C-A1E5-00EE9012A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2732" y="3741066"/>
            <a:ext cx="3556958" cy="174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5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4CCE0-A96B-421C-AF2C-92762309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MEAN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B3F58-6A5F-4529-A195-2BD14B333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800" b="0" i="0" u="none" strike="noStrike" dirty="0">
                <a:solidFill>
                  <a:srgbClr val="434343"/>
                </a:solidFill>
                <a:effectLst/>
                <a:latin typeface="Open Sans" panose="020B0606030504020204" pitchFamily="34" charset="0"/>
              </a:rPr>
              <a:t>MongoDB </a:t>
            </a:r>
            <a:r>
              <a:rPr lang="sl-SI" sz="1800" b="0" i="0" u="none" strike="noStrike" dirty="0">
                <a:solidFill>
                  <a:srgbClr val="999999"/>
                </a:solidFill>
                <a:effectLst/>
                <a:latin typeface="Open Sans" panose="020B0606030504020204" pitchFamily="34" charset="0"/>
              </a:rPr>
              <a:t>noSQL objektno orientirana podatkovna baza.</a:t>
            </a:r>
          </a:p>
          <a:p>
            <a:pPr marL="324000" lvl="1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sl-SI" sz="1500" b="0" i="0" u="none" strike="noStrike" dirty="0">
              <a:solidFill>
                <a:srgbClr val="3D85C6"/>
              </a:solidFill>
              <a:effectLst/>
              <a:latin typeface="Open Sans" panose="020B0606030504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800" b="0" i="0" u="none" strike="noStrike" dirty="0">
                <a:solidFill>
                  <a:srgbClr val="434343"/>
                </a:solidFill>
                <a:effectLst/>
                <a:latin typeface="Open Sans" panose="020B0606030504020204" pitchFamily="34" charset="0"/>
              </a:rPr>
              <a:t>Express</a:t>
            </a: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sl-SI" sz="1800" b="0" i="0" u="none" strike="noStrike" dirty="0">
                <a:solidFill>
                  <a:srgbClr val="999999"/>
                </a:solidFill>
                <a:effectLst/>
                <a:latin typeface="Open Sans" panose="020B0606030504020204" pitchFamily="34" charset="0"/>
              </a:rPr>
              <a:t>knjižnica, ki nam pomaga pri vzpostavitvi serverja in API-ja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sl-SI" sz="1800" b="0" i="0" u="none" strike="noStrike" dirty="0">
              <a:solidFill>
                <a:srgbClr val="999999"/>
              </a:solidFill>
              <a:effectLst/>
              <a:latin typeface="Open Sans" panose="020B0606030504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800" b="0" i="0" u="none" strike="noStrike" dirty="0">
                <a:solidFill>
                  <a:srgbClr val="434343"/>
                </a:solidFill>
                <a:effectLst/>
                <a:latin typeface="Open Sans" panose="020B0606030504020204" pitchFamily="34" charset="0"/>
              </a:rPr>
              <a:t>Node.js</a:t>
            </a: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sl-SI" sz="1800" b="0" i="0" u="none" strike="noStrike" dirty="0">
                <a:solidFill>
                  <a:srgbClr val="999999"/>
                </a:solidFill>
                <a:effectLst/>
                <a:latin typeface="Open Sans" panose="020B0606030504020204" pitchFamily="34" charset="0"/>
              </a:rPr>
              <a:t>JavaScript izvršbeno okolje na strani serverja.</a:t>
            </a:r>
          </a:p>
          <a:p>
            <a:pPr marL="324000" lvl="1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sl-SI" sz="1500" b="0" i="0" u="none" strike="noStrike" dirty="0">
              <a:solidFill>
                <a:srgbClr val="3D85C6"/>
              </a:solidFill>
              <a:effectLst/>
              <a:latin typeface="Open Sans" panose="020B0606030504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800" b="0" i="0" u="none" strike="noStrike" dirty="0">
                <a:solidFill>
                  <a:srgbClr val="434343"/>
                </a:solidFill>
                <a:effectLst/>
                <a:latin typeface="Open Sans" panose="020B0606030504020204" pitchFamily="34" charset="0"/>
              </a:rPr>
              <a:t>Angular</a:t>
            </a: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sl-SI" sz="1800" b="0" i="0" u="none" strike="noStrike" dirty="0">
                <a:solidFill>
                  <a:srgbClr val="999999"/>
                </a:solidFill>
                <a:effectLst/>
                <a:latin typeface="Open Sans" panose="020B0606030504020204" pitchFamily="34" charset="0"/>
              </a:rPr>
              <a:t>framework, ki nam pomaga modularno graditi spletno aplikacijo.</a:t>
            </a:r>
            <a:endParaRPr lang="sl-SI" sz="1800" dirty="0">
              <a:solidFill>
                <a:srgbClr val="3D85C6"/>
              </a:solidFill>
              <a:latin typeface="Open Sans" panose="020B0606030504020204" pitchFamily="34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br>
              <a:rPr lang="sl-SI" dirty="0"/>
            </a:br>
            <a:endParaRPr lang="sl-SI" dirty="0"/>
          </a:p>
        </p:txBody>
      </p:sp>
      <p:pic>
        <p:nvPicPr>
          <p:cNvPr id="3074" name="Picture 2" descr="SoftStack Factory - Affordable Code School in San Diego - Mean Stack">
            <a:extLst>
              <a:ext uri="{FF2B5EF4-FFF2-40B4-BE49-F238E27FC236}">
                <a16:creationId xmlns:a16="http://schemas.microsoft.com/office/drawing/2014/main" id="{294C6FF3-0963-483F-8E84-400C26673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396" y="1222275"/>
            <a:ext cx="3562709" cy="164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37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CEF9-AF91-4D82-9909-FBFF28749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Frontend – Angular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B346A-3918-4AF8-B426-69EA9E98B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800" b="0" i="0" u="none" strike="noStrike" dirty="0">
                <a:solidFill>
                  <a:srgbClr val="434343"/>
                </a:solidFill>
                <a:effectLst/>
                <a:latin typeface="Open Sans" panose="020B0606030504020204" pitchFamily="34" charset="0"/>
              </a:rPr>
              <a:t>Modularnost </a:t>
            </a:r>
            <a:r>
              <a:rPr lang="sl-SI" sz="1800" b="0" i="0" u="none" strike="noStrike" dirty="0">
                <a:solidFill>
                  <a:srgbClr val="999999"/>
                </a:solidFill>
                <a:effectLst/>
                <a:latin typeface="Open Sans" panose="020B0606030504020204" pitchFamily="34" charset="0"/>
              </a:rPr>
              <a:t>(stran razdeljena v komponente).</a:t>
            </a:r>
            <a:endParaRPr lang="sl-SI" sz="1800" b="0" i="0" u="none" strike="noStrike" dirty="0">
              <a:solidFill>
                <a:srgbClr val="3D85C6"/>
              </a:solidFill>
              <a:effectLst/>
              <a:latin typeface="Open Sans" panose="020B0606030504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800" b="0" i="0" u="none" strike="noStrike" dirty="0">
                <a:solidFill>
                  <a:srgbClr val="434343"/>
                </a:solidFill>
                <a:effectLst/>
                <a:latin typeface="Open Sans" panose="020B0606030504020204" pitchFamily="34" charset="0"/>
              </a:rPr>
              <a:t>Komponente</a:t>
            </a:r>
            <a:r>
              <a:rPr lang="sl-SI" sz="1800" b="0" i="0" u="none" strike="noStrike" dirty="0">
                <a:solidFill>
                  <a:srgbClr val="999999"/>
                </a:solidFill>
                <a:effectLst/>
                <a:latin typeface="Open Sans" panose="020B0606030504020204" pitchFamily="34" charset="0"/>
              </a:rPr>
              <a:t> (CSS, HTML, typeScript).</a:t>
            </a:r>
            <a:endParaRPr lang="sl-SI" sz="1800" b="0" i="0" u="none" strike="noStrike" dirty="0">
              <a:solidFill>
                <a:srgbClr val="3D85C6"/>
              </a:solidFill>
              <a:effectLst/>
              <a:latin typeface="Open Sans" panose="020B0606030504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800" b="0" i="0" u="none" strike="noStrike" dirty="0">
                <a:solidFill>
                  <a:srgbClr val="434343"/>
                </a:solidFill>
                <a:effectLst/>
                <a:latin typeface="Open Sans" panose="020B0606030504020204" pitchFamily="34" charset="0"/>
              </a:rPr>
              <a:t>HTML </a:t>
            </a:r>
            <a:r>
              <a:rPr lang="sl-SI" sz="1800" b="0" i="0" u="none" strike="noStrike" dirty="0">
                <a:solidFill>
                  <a:srgbClr val="999999"/>
                </a:solidFill>
                <a:effectLst/>
                <a:latin typeface="Open Sans" panose="020B0606030504020204" pitchFamily="34" charset="0"/>
              </a:rPr>
              <a:t>(definiramo elemente naše komponente).</a:t>
            </a:r>
            <a:endParaRPr lang="sl-SI" sz="1800" b="0" i="0" u="none" strike="noStrike" dirty="0">
              <a:solidFill>
                <a:srgbClr val="3D85C6"/>
              </a:solidFill>
              <a:effectLst/>
              <a:latin typeface="Open Sans" panose="020B0606030504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800" b="0" i="0" u="none" strike="noStrike" dirty="0">
                <a:solidFill>
                  <a:srgbClr val="434343"/>
                </a:solidFill>
                <a:effectLst/>
                <a:latin typeface="Open Sans" panose="020B0606030504020204" pitchFamily="34" charset="0"/>
              </a:rPr>
              <a:t>CSS </a:t>
            </a:r>
            <a:r>
              <a:rPr lang="sl-SI" sz="1800" b="0" i="0" u="none" strike="noStrike" dirty="0">
                <a:solidFill>
                  <a:srgbClr val="999999"/>
                </a:solidFill>
                <a:effectLst/>
                <a:latin typeface="Open Sans" panose="020B0606030504020204" pitchFamily="34" charset="0"/>
              </a:rPr>
              <a:t>(grafično oplemenitimo elemente).</a:t>
            </a:r>
            <a:endParaRPr lang="sl-SI" sz="1800" b="0" i="0" u="none" strike="noStrike" dirty="0">
              <a:solidFill>
                <a:srgbClr val="3D85C6"/>
              </a:solidFill>
              <a:effectLst/>
              <a:latin typeface="Open Sans" panose="020B0606030504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800" b="0" i="0" u="none" strike="noStrike" dirty="0">
                <a:solidFill>
                  <a:srgbClr val="434343"/>
                </a:solidFill>
                <a:effectLst/>
                <a:latin typeface="Open Sans" panose="020B0606030504020204" pitchFamily="34" charset="0"/>
              </a:rPr>
              <a:t>Typescript </a:t>
            </a:r>
            <a:r>
              <a:rPr lang="sl-SI" sz="1800" b="0" i="0" u="none" strike="noStrike" dirty="0">
                <a:solidFill>
                  <a:srgbClr val="999999"/>
                </a:solidFill>
                <a:effectLst/>
                <a:latin typeface="Open Sans" panose="020B0606030504020204" pitchFamily="34" charset="0"/>
              </a:rPr>
              <a:t>(logiko s katero manipuliramo elemente in pošiljamo podatke do naših storitev).</a:t>
            </a:r>
          </a:p>
          <a:p>
            <a:pPr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800" b="0" i="0" u="none" strike="noStrike" dirty="0">
                <a:solidFill>
                  <a:srgbClr val="434343"/>
                </a:solidFill>
                <a:effectLst/>
                <a:latin typeface="Open Sans" panose="020B0606030504020204" pitchFamily="34" charset="0"/>
              </a:rPr>
              <a:t>Storitve </a:t>
            </a:r>
            <a:r>
              <a:rPr lang="sl-SI" sz="1800" b="0" i="0" u="none" strike="noStrike" dirty="0">
                <a:solidFill>
                  <a:srgbClr val="999999"/>
                </a:solidFill>
                <a:effectLst/>
                <a:latin typeface="Open Sans" panose="020B0606030504020204" pitchFamily="34" charset="0"/>
              </a:rPr>
              <a:t>(pošiljajo podatke na naš backend).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4172639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8DC6-6EB4-4643-BEFE-785AC82E8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BACKEND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F8FD8-75F3-4974-8E75-920140EF9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800" b="0" i="0" u="none" strike="noStrike" dirty="0">
                <a:solidFill>
                  <a:srgbClr val="434343"/>
                </a:solidFill>
                <a:effectLst/>
                <a:latin typeface="Open Sans" panose="020B0606030504020204" pitchFamily="34" charset="0"/>
              </a:rPr>
              <a:t>NodeJS + ExpressJS + mongoDB (Baza)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800" b="0" i="0" u="none" strike="noStrike" dirty="0">
                <a:solidFill>
                  <a:srgbClr val="434343"/>
                </a:solidFill>
                <a:effectLst/>
                <a:latin typeface="Open Sans" panose="020B0606030504020204" pitchFamily="34" charset="0"/>
              </a:rPr>
              <a:t>Priprava REST API-ja</a:t>
            </a:r>
            <a:endParaRPr lang="sl-SI" sz="1800" b="0" i="0" u="none" strike="noStrike" dirty="0">
              <a:solidFill>
                <a:srgbClr val="F1C232"/>
              </a:solidFill>
              <a:effectLst/>
              <a:latin typeface="Open Sans" panose="020B0606030504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800" b="0" i="0" u="none" strike="noStrike" dirty="0">
                <a:solidFill>
                  <a:srgbClr val="434343"/>
                </a:solidFill>
                <a:effectLst/>
                <a:latin typeface="Open Sans" panose="020B0606030504020204" pitchFamily="34" charset="0"/>
              </a:rPr>
              <a:t>Priprava shem/modelov</a:t>
            </a:r>
            <a:endParaRPr lang="sl-SI" sz="1800" b="0" i="0" u="none" strike="noStrike" dirty="0">
              <a:solidFill>
                <a:srgbClr val="F1C232"/>
              </a:solidFill>
              <a:effectLst/>
              <a:latin typeface="Open Sans" panose="020B0606030504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800" b="0" i="0" u="none" strike="noStrike" dirty="0">
                <a:solidFill>
                  <a:srgbClr val="434343"/>
                </a:solidFill>
                <a:effectLst/>
                <a:latin typeface="Open Sans" panose="020B0606030504020204" pitchFamily="34" charset="0"/>
              </a:rPr>
              <a:t>Uporabljeni številni npm paketi, ki pomagajo pri implementaciji</a:t>
            </a:r>
            <a:endParaRPr lang="sl-SI" sz="1800" b="0" i="0" u="none" strike="noStrike" dirty="0">
              <a:solidFill>
                <a:srgbClr val="F1C232"/>
              </a:solidFill>
              <a:effectLst/>
              <a:latin typeface="Open Sans" panose="020B0606030504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800" b="0" i="0" u="none" strike="noStrike" dirty="0">
                <a:solidFill>
                  <a:srgbClr val="434343"/>
                </a:solidFill>
                <a:effectLst/>
                <a:latin typeface="Open Sans" panose="020B0606030504020204" pitchFamily="34" charset="0"/>
              </a:rPr>
              <a:t>MongoDB (objektno orientirana baza)</a:t>
            </a:r>
            <a:endParaRPr lang="sl-SI" sz="1800" b="0" i="0" u="none" strike="noStrike" dirty="0">
              <a:solidFill>
                <a:srgbClr val="F1C232"/>
              </a:solidFill>
              <a:effectLst/>
              <a:latin typeface="Open Sans" panose="020B0606030504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800" b="0" i="0" u="none" strike="noStrike" dirty="0">
                <a:solidFill>
                  <a:srgbClr val="434343"/>
                </a:solidFill>
                <a:effectLst/>
                <a:latin typeface="Open Sans" panose="020B0606030504020204" pitchFamily="34" charset="0"/>
              </a:rPr>
              <a:t>MongoAtlas (oblačna platforma)</a:t>
            </a:r>
            <a:endParaRPr lang="sl-SI" sz="1800" b="0" i="0" u="none" strike="noStrike" dirty="0">
              <a:solidFill>
                <a:srgbClr val="F1C232"/>
              </a:solidFill>
              <a:effectLst/>
              <a:latin typeface="Open Sans" panose="020B0606030504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800" b="0" i="0" u="none" strike="noStrike" dirty="0">
                <a:solidFill>
                  <a:srgbClr val="434343"/>
                </a:solidFill>
                <a:effectLst/>
                <a:latin typeface="Open Sans" panose="020B0606030504020204" pitchFamily="34" charset="0"/>
              </a:rPr>
              <a:t>Oba dela sta se izvajala na ločenih portih</a:t>
            </a:r>
            <a:endParaRPr lang="sl-SI" sz="1800" b="0" i="0" u="none" strike="noStrike" dirty="0">
              <a:solidFill>
                <a:srgbClr val="F1C232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560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64B3B-8D5A-421F-8506-866AA020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MongOdb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47F57-D694-4860-8B95-D0A589295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78A12B-D76C-4CB3-BEC1-39A41F6A0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159063"/>
            <a:ext cx="8726710" cy="42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21698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{AD7FA644-43D2-455E-A1A9-D41B84640D0E}tf33552983_win32</Template>
  <TotalTime>327</TotalTime>
  <Words>344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Franklin Gothic Book</vt:lpstr>
      <vt:lpstr>Franklin Gothic Demi</vt:lpstr>
      <vt:lpstr>Open Sans</vt:lpstr>
      <vt:lpstr>Roboto</vt:lpstr>
      <vt:lpstr>Wingdings 2</vt:lpstr>
      <vt:lpstr>DividendVTI</vt:lpstr>
      <vt:lpstr>Julian Alps Virtual Run</vt:lpstr>
      <vt:lpstr>Potek predstavitve</vt:lpstr>
      <vt:lpstr>Uvod</vt:lpstr>
      <vt:lpstr>Funkcionalnosti</vt:lpstr>
      <vt:lpstr>UX/UI</vt:lpstr>
      <vt:lpstr>MEAN stack</vt:lpstr>
      <vt:lpstr>Frontend – Angular framework</vt:lpstr>
      <vt:lpstr>BACKEND</vt:lpstr>
      <vt:lpstr>MongOdb</vt:lpstr>
      <vt:lpstr>Arhitektura</vt:lpstr>
      <vt:lpstr>Potek dela</vt:lpstr>
      <vt:lpstr>Težave med implementacijo</vt:lpstr>
      <vt:lpstr>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Julian Alps Virtual Run</dc:title>
  <dc:creator>eXecutor</dc:creator>
  <cp:lastModifiedBy>Matevž Mak</cp:lastModifiedBy>
  <cp:revision>15</cp:revision>
  <dcterms:created xsi:type="dcterms:W3CDTF">2021-05-23T10:10:04Z</dcterms:created>
  <dcterms:modified xsi:type="dcterms:W3CDTF">2021-06-02T08:58:25Z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