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5" r:id="rId10"/>
    <p:sldId id="266" r:id="rId11"/>
    <p:sldId id="273" r:id="rId12"/>
    <p:sldId id="268" r:id="rId13"/>
    <p:sldId id="270" r:id="rId14"/>
    <p:sldId id="271" r:id="rId15"/>
    <p:sldId id="272" r:id="rId16"/>
    <p:sldId id="267" r:id="rId17"/>
    <p:sldId id="274" r:id="rId1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293" y="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A7F7-7883-4E53-91FB-04DB4B355D9A}" type="datetimeFigureOut">
              <a:rPr lang="hr-BA" smtClean="0"/>
              <a:t>19. 5. 2021.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ADD0-3E2F-4ADA-B0EF-648B2357959C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642789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A7F7-7883-4E53-91FB-04DB4B355D9A}" type="datetimeFigureOut">
              <a:rPr lang="hr-BA" smtClean="0"/>
              <a:t>19. 5. 2021.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ADD0-3E2F-4ADA-B0EF-648B2357959C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619727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A7F7-7883-4E53-91FB-04DB4B355D9A}" type="datetimeFigureOut">
              <a:rPr lang="hr-BA" smtClean="0"/>
              <a:t>19. 5. 2021.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ADD0-3E2F-4ADA-B0EF-648B2357959C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956152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A7F7-7883-4E53-91FB-04DB4B355D9A}" type="datetimeFigureOut">
              <a:rPr lang="hr-BA" smtClean="0"/>
              <a:t>19. 5. 2021.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ADD0-3E2F-4ADA-B0EF-648B2357959C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81598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A7F7-7883-4E53-91FB-04DB4B355D9A}" type="datetimeFigureOut">
              <a:rPr lang="hr-BA" smtClean="0"/>
              <a:t>19. 5. 2021.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ADD0-3E2F-4ADA-B0EF-648B2357959C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785389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A7F7-7883-4E53-91FB-04DB4B355D9A}" type="datetimeFigureOut">
              <a:rPr lang="hr-BA" smtClean="0"/>
              <a:t>19. 5. 2021.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ADD0-3E2F-4ADA-B0EF-648B2357959C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950502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A7F7-7883-4E53-91FB-04DB4B355D9A}" type="datetimeFigureOut">
              <a:rPr lang="hr-BA" smtClean="0"/>
              <a:t>19. 5. 2021.</a:t>
            </a:fld>
            <a:endParaRPr lang="hr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ADD0-3E2F-4ADA-B0EF-648B2357959C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177237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A7F7-7883-4E53-91FB-04DB4B355D9A}" type="datetimeFigureOut">
              <a:rPr lang="hr-BA" smtClean="0"/>
              <a:t>19. 5. 2021.</a:t>
            </a:fld>
            <a:endParaRPr lang="hr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ADD0-3E2F-4ADA-B0EF-648B2357959C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069441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A7F7-7883-4E53-91FB-04DB4B355D9A}" type="datetimeFigureOut">
              <a:rPr lang="hr-BA" smtClean="0"/>
              <a:t>19. 5. 2021.</a:t>
            </a:fld>
            <a:endParaRPr lang="hr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ADD0-3E2F-4ADA-B0EF-648B2357959C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128277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A7F7-7883-4E53-91FB-04DB4B355D9A}" type="datetimeFigureOut">
              <a:rPr lang="hr-BA" smtClean="0"/>
              <a:t>19. 5. 2021.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ADD0-3E2F-4ADA-B0EF-648B2357959C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748042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A7F7-7883-4E53-91FB-04DB4B355D9A}" type="datetimeFigureOut">
              <a:rPr lang="hr-BA" smtClean="0"/>
              <a:t>19. 5. 2021.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ADD0-3E2F-4ADA-B0EF-648B2357959C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468166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5A7F7-7883-4E53-91FB-04DB4B355D9A}" type="datetimeFigureOut">
              <a:rPr lang="hr-BA" smtClean="0"/>
              <a:t>19. 5. 2021.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6ADD0-3E2F-4ADA-B0EF-648B2357959C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631531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Polygonization of connected areas in binary images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11392"/>
            <a:ext cx="9144000" cy="1046408"/>
          </a:xfrm>
        </p:spPr>
        <p:txBody>
          <a:bodyPr>
            <a:normAutofit/>
          </a:bodyPr>
          <a:lstStyle/>
          <a:p>
            <a:r>
              <a:rPr lang="hr-BA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Research Seminar				Nedim Šišić</a:t>
            </a:r>
            <a:endParaRPr lang="hr-BA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38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Problem statement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hr-BA" i="1" dirty="0" smtClean="0"/>
                  <a:t>Polygonization of Connected Sets</a:t>
                </a:r>
                <a:r>
                  <a:rPr lang="hr-BA" dirty="0"/>
                  <a:t> (</a:t>
                </a:r>
                <a:r>
                  <a:rPr lang="hr-BA" i="1" dirty="0"/>
                  <a:t>PCS</a:t>
                </a:r>
                <a:r>
                  <a:rPr lang="hr-BA" dirty="0" smtClean="0"/>
                  <a:t>):</a:t>
                </a:r>
                <a:endParaRPr lang="hr-BA" dirty="0"/>
              </a:p>
              <a:p>
                <a:pPr marL="0" indent="0">
                  <a:buNone/>
                </a:pPr>
                <a:r>
                  <a:rPr lang="hr-BA" dirty="0" smtClean="0"/>
                  <a:t>    Input</a:t>
                </a:r>
                <a:r>
                  <a:rPr lang="hr-BA" dirty="0"/>
                  <a:t>: A binary image </a:t>
                </a:r>
                <a:r>
                  <a:rPr lang="hr-BA" i="1" dirty="0"/>
                  <a:t>I</a:t>
                </a:r>
                <a:r>
                  <a:rPr lang="hr-BA" dirty="0"/>
                  <a:t> of width </a:t>
                </a:r>
                <a:r>
                  <a:rPr lang="hr-BA" i="1" dirty="0"/>
                  <a:t>W</a:t>
                </a:r>
                <a:r>
                  <a:rPr lang="hr-BA" dirty="0"/>
                  <a:t> and height </a:t>
                </a:r>
                <a:r>
                  <a:rPr lang="hr-BA" i="1" dirty="0"/>
                  <a:t>H</a:t>
                </a:r>
                <a:r>
                  <a:rPr lang="hr-BA" dirty="0"/>
                  <a:t>, </a:t>
                </a:r>
                <a:r>
                  <a:rPr lang="hr-BA" dirty="0" smtClean="0"/>
                  <a:t>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BA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hr-BA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hr-BA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BA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hr-BA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</m:oMath>
                </a14:m>
                <a:r>
                  <a:rPr lang="hr-BA" dirty="0" smtClean="0"/>
                  <a:t/>
                </a:r>
                <a:br>
                  <a:rPr lang="hr-BA" dirty="0" smtClean="0"/>
                </a:br>
                <a:r>
                  <a:rPr lang="hr-BA" dirty="0" smtClean="0"/>
                  <a:t>    of </a:t>
                </a:r>
                <a:r>
                  <a:rPr lang="hr-BA" dirty="0"/>
                  <a:t>a target pixel </a:t>
                </a:r>
                <a14:m>
                  <m:oMath xmlns:m="http://schemas.openxmlformats.org/officeDocument/2006/math">
                    <m:r>
                      <a:rPr lang="hr-BA" sz="30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hr-BA" dirty="0"/>
              </a:p>
              <a:p>
                <a:pPr marL="0" indent="0">
                  <a:buNone/>
                </a:pPr>
                <a:r>
                  <a:rPr lang="hr-BA" dirty="0" smtClean="0"/>
                  <a:t>    Output</a:t>
                </a:r>
                <a:r>
                  <a:rPr lang="hr-BA" dirty="0"/>
                  <a:t>: A polygonal representation </a:t>
                </a:r>
                <a:r>
                  <a:rPr lang="hr-BA" dirty="0" smtClean="0"/>
                  <a:t>of </a:t>
                </a:r>
                <a:r>
                  <a:rPr lang="hr-BA" dirty="0"/>
                  <a:t>the connected component</a:t>
                </a:r>
                <a:r>
                  <a:rPr lang="hr-BA" dirty="0" smtClean="0"/>
                  <a:t> </a:t>
                </a:r>
                <a:br>
                  <a:rPr lang="hr-BA" dirty="0" smtClean="0"/>
                </a:br>
                <a:r>
                  <a:rPr lang="hr-BA" dirty="0" smtClean="0"/>
                  <a:t>     </a:t>
                </a:r>
                <a14:m>
                  <m:oMath xmlns:m="http://schemas.openxmlformats.org/officeDocument/2006/math">
                    <m:r>
                      <a:rPr lang="hr-BA" sz="30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hr-BA" sz="3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hr-BA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hr-BA" sz="3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000" dirty="0" smtClean="0"/>
              </a:p>
              <a:p>
                <a:pPr marL="0" indent="0">
                  <a:buNone/>
                </a:pPr>
                <a:endParaRPr lang="en-GB" sz="3000" dirty="0"/>
              </a:p>
              <a:p>
                <a:r>
                  <a:rPr lang="hr-BA" dirty="0" smtClean="0"/>
                  <a:t>We want our the time and memory requirements to depend mostly on the size of </a:t>
                </a:r>
                <a14:m>
                  <m:oMath xmlns:m="http://schemas.openxmlformats.org/officeDocument/2006/math">
                    <m:r>
                      <a:rPr lang="hr-BA" sz="30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hr-BA" sz="3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hr-BA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hr-BA" sz="3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hr-BA" dirty="0" smtClean="0"/>
                  <a:t>, rather than on the size of the whole image </a:t>
                </a:r>
                <a:r>
                  <a:rPr lang="hr-BA" i="1" dirty="0" smtClean="0"/>
                  <a:t>I.</a:t>
                </a:r>
                <a:endParaRPr lang="hr-BA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hr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47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>
                <a:latin typeface="Helvetica" panose="020B0604020202020204" pitchFamily="34" charset="0"/>
                <a:cs typeface="Helvetica" panose="020B0604020202020204" pitchFamily="34" charset="0"/>
              </a:rPr>
              <a:t>Problem statement</a:t>
            </a: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BA" dirty="0" smtClean="0"/>
          </a:p>
          <a:p>
            <a:endParaRPr lang="hr-B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2144" y="2421228"/>
            <a:ext cx="8887712" cy="3362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53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Goal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We will present a few different methods of solving the problem</a:t>
                </a:r>
              </a:p>
              <a:p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The methods will vary in </a:t>
                </a:r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time and memory 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requirements, and simplicity</a:t>
                </a:r>
              </a:p>
              <a:p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All methods share a few common tasks they have to perform</a:t>
                </a:r>
              </a:p>
              <a:p>
                <a:pPr lvl="1"/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Traversing all pixels in </a:t>
                </a:r>
                <a14:m>
                  <m:oMath xmlns:m="http://schemas.openxmlformats.org/officeDocument/2006/math">
                    <m:r>
                      <a:rPr lang="hr-BA" i="1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BA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</m:oMath>
                </a14:m>
                <a:endParaRPr lang="hr-BA" dirty="0" smtClean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lvl="1"/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Identifying the borders of </a:t>
                </a:r>
                <a14:m>
                  <m:oMath xmlns:m="http://schemas.openxmlformats.org/officeDocument/2006/math">
                    <m:r>
                      <a:rPr lang="hr-BA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hr-BA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hr-BA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hr-BA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lvl="1"/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Polygonizing the borders</a:t>
                </a:r>
              </a:p>
              <a:p>
                <a:pPr lvl="1"/>
                <a:endParaRPr lang="hr-B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hr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056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We will use </a:t>
            </a:r>
            <a:r>
              <a:rPr lang="hr-BA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contour tracing</a:t>
            </a:r>
          </a:p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An extensive review is given in </a:t>
            </a:r>
            <a:r>
              <a:rPr lang="hr-BA" i="1" dirty="0">
                <a:latin typeface="Helvetica" panose="020B0604020202020204" pitchFamily="34" charset="0"/>
                <a:cs typeface="Helvetica" panose="020B0604020202020204" pitchFamily="34" charset="0"/>
              </a:rPr>
              <a:t>Fast Contour-Tracing Algorithm Based on a Pixel-Following Method for Image </a:t>
            </a:r>
            <a:r>
              <a:rPr lang="hr-BA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Sensors, Seo et al., 2016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endParaRPr lang="hr-BA" i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683" y="3238100"/>
            <a:ext cx="6150634" cy="325215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573596" y="740244"/>
                <a:ext cx="8597721" cy="1072502"/>
              </a:xfrm>
            </p:spPr>
            <p:txBody>
              <a:bodyPr/>
              <a:lstStyle/>
              <a:p>
                <a:pPr marL="685800" marR="0" lvl="1" indent="-228600" defTabSz="914400" rtl="0" eaLnBrk="1" fontAlgn="auto" latinLnBrk="0" hangingPunct="1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tabLst/>
                  <a:defRPr/>
                </a:pPr>
                <a:r>
                  <a:rPr kumimoji="0" lang="hr-BA" sz="4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elvetica" panose="020B0604020202020204" pitchFamily="34" charset="0"/>
                    <a:cs typeface="Helvetica" panose="020B0604020202020204" pitchFamily="34" charset="0"/>
                  </a:rPr>
                  <a:t>Identifying the borders of </a:t>
                </a:r>
                <a14:m>
                  <m:oMath xmlns:m="http://schemas.openxmlformats.org/officeDocument/2006/math">
                    <m:r>
                      <a:rPr kumimoji="0" lang="hr-BA" sz="4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𝑆</m:t>
                    </m:r>
                    <m:r>
                      <a:rPr kumimoji="0" lang="hr-BA" sz="4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(</m:t>
                    </m:r>
                    <m:r>
                      <a:rPr kumimoji="0" lang="hr-BA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𝑃</m:t>
                    </m:r>
                    <m:r>
                      <a:rPr kumimoji="0" lang="hr-BA" sz="4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/>
                </a:r>
                <a:br>
                  <a:rPr kumimoji="0" lang="en-GB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</a:br>
                <a:endParaRPr lang="hr-BA" dirty="0"/>
              </a:p>
            </p:txBody>
          </p:sp>
        </mc:Choice>
        <mc:Fallback xmlns="">
          <p:sp>
            <p:nvSpPr>
              <p:cNvPr id="5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73596" y="740244"/>
                <a:ext cx="8597721" cy="1072502"/>
              </a:xfrm>
              <a:blipFill rotWithShape="0">
                <a:blip r:embed="rId3"/>
                <a:stretch>
                  <a:fillRect t="-13068"/>
                </a:stretch>
              </a:blipFill>
            </p:spPr>
            <p:txBody>
              <a:bodyPr/>
              <a:lstStyle/>
              <a:p>
                <a:r>
                  <a:rPr lang="hr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881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Polygonizing borders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85000" lnSpcReduction="10000"/>
          </a:bodyPr>
          <a:lstStyle/>
          <a:p>
            <a:pPr marL="228600" lvl="1">
              <a:spcBef>
                <a:spcPts val="1000"/>
              </a:spcBef>
            </a:pPr>
            <a:r>
              <a:rPr lang="hr-BA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Polygonizing a border - finding a polygon </a:t>
            </a:r>
            <a:r>
              <a:rPr lang="hr-BA" sz="2800" dirty="0">
                <a:latin typeface="Helvetica" panose="020B0604020202020204" pitchFamily="34" charset="0"/>
                <a:cs typeface="Helvetica" panose="020B0604020202020204" pitchFamily="34" charset="0"/>
              </a:rPr>
              <a:t>that </a:t>
            </a:r>
            <a:r>
              <a:rPr lang="hr-BA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„corresponds” </a:t>
            </a:r>
            <a:r>
              <a:rPr lang="hr-BA" sz="2800" dirty="0">
                <a:latin typeface="Helvetica" panose="020B0604020202020204" pitchFamily="34" charset="0"/>
                <a:cs typeface="Helvetica" panose="020B0604020202020204" pitchFamily="34" charset="0"/>
              </a:rPr>
              <a:t>to </a:t>
            </a:r>
            <a:r>
              <a:rPr lang="hr-BA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that border</a:t>
            </a:r>
          </a:p>
          <a:p>
            <a:pPr marL="228600" lvl="1">
              <a:spcBef>
                <a:spcPts val="1000"/>
              </a:spcBef>
            </a:pPr>
            <a:r>
              <a:rPr lang="hr-BA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Due to discretization, different polygons can correspond to one border</a:t>
            </a:r>
          </a:p>
          <a:p>
            <a:pPr marL="228600" lvl="1">
              <a:spcBef>
                <a:spcPts val="1000"/>
              </a:spcBef>
            </a:pPr>
            <a:r>
              <a:rPr lang="hr-BA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Different polygonization accuracies have different time requirements</a:t>
            </a:r>
          </a:p>
          <a:p>
            <a:pPr marL="228600" lvl="1">
              <a:spcBef>
                <a:spcPts val="1000"/>
              </a:spcBef>
            </a:pPr>
            <a:endParaRPr lang="hr-BA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28600" lvl="1">
              <a:spcBef>
                <a:spcPts val="1000"/>
              </a:spcBef>
            </a:pPr>
            <a:endParaRPr lang="hr-BA" sz="28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28600" lvl="1">
              <a:spcBef>
                <a:spcPts val="1000"/>
              </a:spcBef>
            </a:pPr>
            <a:endParaRPr lang="hr-BA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28600" lvl="1">
              <a:spcBef>
                <a:spcPts val="1000"/>
              </a:spcBef>
            </a:pPr>
            <a:endParaRPr lang="hr-BA" sz="28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28600" lvl="1">
              <a:spcBef>
                <a:spcPts val="1000"/>
              </a:spcBef>
            </a:pPr>
            <a:endParaRPr lang="hr-BA" sz="28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28600" lvl="1">
              <a:spcBef>
                <a:spcPts val="1000"/>
              </a:spcBef>
            </a:pPr>
            <a:r>
              <a:rPr lang="hr-BA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 review is given in </a:t>
            </a:r>
            <a:r>
              <a:rPr lang="en-US" sz="2800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Fast </a:t>
            </a:r>
            <a:r>
              <a:rPr lang="en-US" sz="2800" i="1" dirty="0">
                <a:latin typeface="Helvetica" panose="020B0604020202020204" pitchFamily="34" charset="0"/>
                <a:cs typeface="Helvetica" panose="020B0604020202020204" pitchFamily="34" charset="0"/>
              </a:rPr>
              <a:t>and Direct </a:t>
            </a:r>
            <a:r>
              <a:rPr lang="en-US" sz="2800" i="1" dirty="0" err="1">
                <a:latin typeface="Helvetica" panose="020B0604020202020204" pitchFamily="34" charset="0"/>
                <a:cs typeface="Helvetica" panose="020B0604020202020204" pitchFamily="34" charset="0"/>
              </a:rPr>
              <a:t>Polygonization</a:t>
            </a:r>
            <a:r>
              <a:rPr lang="en-US" sz="2800" i="1" dirty="0">
                <a:latin typeface="Helvetica" panose="020B0604020202020204" pitchFamily="34" charset="0"/>
                <a:cs typeface="Helvetica" panose="020B0604020202020204" pitchFamily="34" charset="0"/>
              </a:rPr>
              <a:t> for Gray-Scale Images Using Digital Straightness and Exponential Averaging</a:t>
            </a:r>
            <a:r>
              <a:rPr lang="hr-BA" sz="2800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”, </a:t>
            </a:r>
            <a:r>
              <a:rPr lang="hr-BA" sz="2800" i="1" dirty="0">
                <a:latin typeface="Helvetica" panose="020B0604020202020204" pitchFamily="34" charset="0"/>
                <a:cs typeface="Helvetica" panose="020B0604020202020204" pitchFamily="34" charset="0"/>
              </a:rPr>
              <a:t>Pratihar and Bhowmick, 2014</a:t>
            </a:r>
          </a:p>
          <a:p>
            <a:pPr marL="228600" lvl="1">
              <a:spcBef>
                <a:spcPts val="1000"/>
              </a:spcBef>
            </a:pPr>
            <a:endParaRPr lang="hr-BA" sz="28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28600" lvl="1">
              <a:spcBef>
                <a:spcPts val="1000"/>
              </a:spcBef>
            </a:pPr>
            <a:endParaRPr lang="hr-BA" sz="28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28600" lvl="1">
              <a:spcBef>
                <a:spcPts val="1000"/>
              </a:spcBef>
            </a:pPr>
            <a:endParaRPr lang="en-GB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22" b="16186"/>
          <a:stretch/>
        </p:blipFill>
        <p:spPr>
          <a:xfrm>
            <a:off x="1333450" y="3245476"/>
            <a:ext cx="9525099" cy="1596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59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Traversing all pixels in </a:t>
                </a:r>
                <a14:m>
                  <m:oMath xmlns:m="http://schemas.openxmlformats.org/officeDocument/2006/math">
                    <m:r>
                      <a:rPr lang="hr-BA" i="1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BA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</m:oMath>
                </a14:m>
                <a:endParaRPr lang="hr-BA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hr-B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The most interesting/original part of this research</a:t>
            </a:r>
          </a:p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Different approaches require different time and memory resources</a:t>
            </a:r>
          </a:p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Some approaches could be efficiently used for purposes besides polygonization</a:t>
            </a:r>
          </a:p>
          <a:p>
            <a:pPr marL="0" indent="0">
              <a:buNone/>
            </a:pPr>
            <a:endParaRPr lang="hr-BA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96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Examples 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8358"/>
          </a:xfrm>
        </p:spPr>
        <p:txBody>
          <a:bodyPr>
            <a:normAutofit lnSpcReduction="10000"/>
          </a:bodyPr>
          <a:lstStyle/>
          <a:p>
            <a:endParaRPr lang="hr-BA" dirty="0" smtClean="0"/>
          </a:p>
          <a:p>
            <a:endParaRPr lang="hr-BA" dirty="0"/>
          </a:p>
          <a:p>
            <a:endParaRPr lang="hr-BA" dirty="0" smtClean="0"/>
          </a:p>
          <a:p>
            <a:endParaRPr lang="hr-BA" dirty="0"/>
          </a:p>
          <a:p>
            <a:endParaRPr lang="hr-BA" dirty="0" smtClean="0"/>
          </a:p>
          <a:p>
            <a:endParaRPr lang="hr-BA" dirty="0"/>
          </a:p>
          <a:p>
            <a:endParaRPr lang="hr-BA" dirty="0" smtClean="0"/>
          </a:p>
          <a:p>
            <a:endParaRPr lang="hr-BA" dirty="0"/>
          </a:p>
          <a:p>
            <a:r>
              <a:rPr lang="hr-BA" dirty="0" smtClean="0"/>
              <a:t>https</a:t>
            </a:r>
            <a:r>
              <a:rPr lang="hr-BA" dirty="0"/>
              <a:t>://stackoverflow.com/questions/34021497/extracting-a-shape-polygon-from-a-binary-image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172"/>
          <a:stretch/>
        </p:blipFill>
        <p:spPr>
          <a:xfrm>
            <a:off x="232894" y="1587657"/>
            <a:ext cx="8061348" cy="37748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1443" y="1587657"/>
            <a:ext cx="3670557" cy="362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72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BA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ctr">
              <a:buNone/>
            </a:pPr>
            <a:r>
              <a:rPr lang="hr-BA" sz="4600" smtClean="0">
                <a:latin typeface="Helvetica" panose="020B0604020202020204" pitchFamily="34" charset="0"/>
                <a:cs typeface="Helvetica" panose="020B0604020202020204" pitchFamily="34" charset="0"/>
              </a:rPr>
              <a:t>Thank </a:t>
            </a:r>
            <a:r>
              <a:rPr lang="hr-BA" sz="4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you for </a:t>
            </a:r>
            <a:r>
              <a:rPr lang="hr-BA" sz="4600" smtClean="0">
                <a:latin typeface="Helvetica" panose="020B0604020202020204" pitchFamily="34" charset="0"/>
                <a:cs typeface="Helvetica" panose="020B0604020202020204" pitchFamily="34" charset="0"/>
              </a:rPr>
              <a:t>listening!</a:t>
            </a:r>
          </a:p>
          <a:p>
            <a:pPr marL="0" indent="0" algn="ctr">
              <a:buNone/>
            </a:pPr>
            <a:endParaRPr lang="hr-BA" sz="46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ctr">
              <a:buNone/>
            </a:pPr>
            <a:r>
              <a:rPr lang="hr-BA" sz="4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Questions?</a:t>
            </a:r>
            <a:endParaRPr lang="hr-BA" sz="46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46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Agenda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Introduction</a:t>
            </a:r>
          </a:p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Motivation</a:t>
            </a:r>
          </a:p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Preliminary definitions</a:t>
            </a:r>
          </a:p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Problem statement</a:t>
            </a:r>
          </a:p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Our approach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36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Two kinds of images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85" y="1908314"/>
            <a:ext cx="8802230" cy="3445564"/>
          </a:xfrm>
        </p:spPr>
      </p:pic>
    </p:spTree>
    <p:extLst>
      <p:ext uri="{BB962C8B-B14F-4D97-AF65-F5344CB8AC3E}">
        <p14:creationId xmlns:p14="http://schemas.microsoft.com/office/powerpoint/2010/main" val="261064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Polygonization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In image processing, </a:t>
            </a:r>
            <a:r>
              <a:rPr lang="hr-BA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vectorization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hr-BA" dirty="0">
                <a:latin typeface="Helvetica" panose="020B0604020202020204" pitchFamily="34" charset="0"/>
                <a:cs typeface="Helvetica" panose="020B0604020202020204" pitchFamily="34" charset="0"/>
              </a:rPr>
              <a:t>is the conversion of raster images to vector 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images</a:t>
            </a:r>
          </a:p>
          <a:p>
            <a:pPr algn="just"/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 </a:t>
            </a:r>
            <a:r>
              <a:rPr lang="hr-BA" dirty="0">
                <a:latin typeface="Helvetica" panose="020B0604020202020204" pitchFamily="34" charset="0"/>
                <a:cs typeface="Helvetica" panose="020B0604020202020204" pitchFamily="34" charset="0"/>
              </a:rPr>
              <a:t>special kind of vectorization is </a:t>
            </a:r>
            <a:r>
              <a:rPr lang="hr-BA" i="1" dirty="0">
                <a:latin typeface="Helvetica" panose="020B0604020202020204" pitchFamily="34" charset="0"/>
                <a:cs typeface="Helvetica" panose="020B0604020202020204" pitchFamily="34" charset="0"/>
              </a:rPr>
              <a:t>polygonization</a:t>
            </a:r>
            <a:r>
              <a:rPr lang="hr-BA" dirty="0">
                <a:latin typeface="Helvetica" panose="020B0604020202020204" pitchFamily="34" charset="0"/>
                <a:cs typeface="Helvetica" panose="020B0604020202020204" pitchFamily="34" charset="0"/>
              </a:rPr>
              <a:t>, which deals with finding polygonal approximations of a raster 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image</a:t>
            </a:r>
          </a:p>
          <a:p>
            <a:pPr algn="just"/>
            <a:r>
              <a:rPr lang="hr-BA" dirty="0">
                <a:latin typeface="Helvetica" panose="020B0604020202020204" pitchFamily="34" charset="0"/>
                <a:cs typeface="Helvetica" panose="020B0604020202020204" pitchFamily="34" charset="0"/>
              </a:rPr>
              <a:t>R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esulting </a:t>
            </a:r>
            <a:r>
              <a:rPr lang="hr-BA" dirty="0">
                <a:latin typeface="Helvetica" panose="020B0604020202020204" pitchFamily="34" charset="0"/>
                <a:cs typeface="Helvetica" panose="020B0604020202020204" pitchFamily="34" charset="0"/>
              </a:rPr>
              <a:t>polygons can later be used in different 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applications: image </a:t>
            </a:r>
            <a:r>
              <a:rPr lang="hr-BA" dirty="0">
                <a:latin typeface="Helvetica" panose="020B0604020202020204" pitchFamily="34" charset="0"/>
                <a:cs typeface="Helvetica" panose="020B0604020202020204" pitchFamily="34" charset="0"/>
              </a:rPr>
              <a:t>analysis, image matching, image and video retrieval, 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image registration</a:t>
            </a:r>
          </a:p>
          <a:p>
            <a:pPr algn="just"/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 nice review of existing methods is given in „</a:t>
            </a:r>
            <a:r>
              <a:rPr lang="en-US" i="1" dirty="0" smtClean="0"/>
              <a:t>Fast </a:t>
            </a:r>
            <a:r>
              <a:rPr lang="en-US" i="1" dirty="0"/>
              <a:t>and Direct </a:t>
            </a:r>
            <a:r>
              <a:rPr lang="en-US" i="1" dirty="0" err="1"/>
              <a:t>Polygonization</a:t>
            </a:r>
            <a:r>
              <a:rPr lang="en-US" i="1" dirty="0"/>
              <a:t> for Gray-Scale Images Using Digital Straightness and Exponential </a:t>
            </a:r>
            <a:r>
              <a:rPr lang="en-US" i="1" dirty="0" smtClean="0"/>
              <a:t>Averaging</a:t>
            </a:r>
            <a:r>
              <a:rPr lang="hr-BA" i="1" dirty="0" smtClean="0"/>
              <a:t>” , </a:t>
            </a:r>
            <a:r>
              <a:rPr lang="hr-BA" dirty="0"/>
              <a:t>Pratihar and </a:t>
            </a:r>
            <a:r>
              <a:rPr lang="hr-BA" dirty="0" smtClean="0"/>
              <a:t>Bhowmick, 2014</a:t>
            </a:r>
            <a:endParaRPr lang="hr-BA" i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56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Motivation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Most existing </a:t>
            </a:r>
            <a:r>
              <a:rPr lang="hr-BA" dirty="0">
                <a:latin typeface="Helvetica" panose="020B0604020202020204" pitchFamily="34" charset="0"/>
                <a:cs typeface="Helvetica" panose="020B0604020202020204" pitchFamily="34" charset="0"/>
              </a:rPr>
              <a:t>vectorization methods process entire 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images</a:t>
            </a:r>
          </a:p>
          <a:p>
            <a:pPr algn="just"/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This is unnecessary if we are only interested in just one part of an image</a:t>
            </a:r>
          </a:p>
          <a:p>
            <a:pPr algn="just"/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By restricting the scope of vectorization, we could reduce its time and space requirements</a:t>
            </a:r>
          </a:p>
          <a:p>
            <a:pPr algn="just"/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We want to research how this can be done when polygonizing  binary images</a:t>
            </a:r>
          </a:p>
          <a:p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01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Binary images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BA" dirty="0">
                <a:latin typeface="Helvetica" panose="020B0604020202020204" pitchFamily="34" charset="0"/>
                <a:cs typeface="Helvetica" panose="020B0604020202020204" pitchFamily="34" charset="0"/>
              </a:rPr>
              <a:t>Binary 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images:</a:t>
            </a:r>
          </a:p>
          <a:p>
            <a:pPr marL="457200" lvl="1" indent="0" algn="just">
              <a:buNone/>
            </a:pPr>
            <a:r>
              <a:rPr lang="hr-BA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- consist </a:t>
            </a:r>
            <a:r>
              <a:rPr lang="hr-BA" sz="2800" dirty="0">
                <a:latin typeface="Helvetica" panose="020B0604020202020204" pitchFamily="34" charset="0"/>
                <a:cs typeface="Helvetica" panose="020B0604020202020204" pitchFamily="34" charset="0"/>
              </a:rPr>
              <a:t>of pixels that can have one of exactly two </a:t>
            </a:r>
            <a:r>
              <a:rPr lang="hr-BA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colors</a:t>
            </a:r>
          </a:p>
          <a:p>
            <a:pPr marL="457200" lvl="1" indent="0" algn="just">
              <a:buNone/>
            </a:pPr>
            <a:r>
              <a:rPr lang="hr-BA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- are often sufficient for storing </a:t>
            </a:r>
            <a:r>
              <a:rPr lang="hr-BA" sz="2800" dirty="0">
                <a:latin typeface="Helvetica" panose="020B0604020202020204" pitchFamily="34" charset="0"/>
                <a:cs typeface="Helvetica" panose="020B0604020202020204" pitchFamily="34" charset="0"/>
              </a:rPr>
              <a:t>shapes with precise </a:t>
            </a:r>
            <a:r>
              <a:rPr lang="hr-BA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outlines</a:t>
            </a:r>
          </a:p>
          <a:p>
            <a:pPr marL="457200" lvl="1" indent="0" algn="just">
              <a:buNone/>
            </a:pPr>
            <a:r>
              <a:rPr lang="hr-BA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- are often used for demonstrations of image processing ideas</a:t>
            </a:r>
          </a:p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Our polygonization </a:t>
            </a:r>
            <a:r>
              <a:rPr lang="hr-BA" dirty="0">
                <a:latin typeface="Helvetica" panose="020B0604020202020204" pitchFamily="34" charset="0"/>
                <a:cs typeface="Helvetica" panose="020B0604020202020204" pitchFamily="34" charset="0"/>
              </a:rPr>
              <a:t>methods 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will be generalizable to color images with precise borders</a:t>
            </a:r>
          </a:p>
          <a:p>
            <a:pPr lvl="1"/>
            <a:endParaRPr lang="hr-BA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hr-BA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hr-BA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80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>
                <a:latin typeface="Helvetica" panose="020B0604020202020204" pitchFamily="34" charset="0"/>
                <a:cs typeface="Helvetica" panose="020B0604020202020204" pitchFamily="34" charset="0"/>
              </a:rPr>
              <a:t>Definitions 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Pixels </a:t>
                </a:r>
                <a14:m>
                  <m:oMath xmlns:m="http://schemas.openxmlformats.org/officeDocument/2006/math">
                    <m:r>
                      <a:rPr lang="hr-BA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hr-BA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BA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hr-BA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hr-BA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BA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hr-BA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</m:oMath>
                </a14:m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hr-BA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hr-BA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BA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hr-BA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hr-BA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BA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hr-BA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</m:oMath>
                </a14:m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are</a:t>
                </a:r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:</a:t>
                </a:r>
              </a:p>
              <a:p>
                <a:pPr marL="457200" lvl="1" indent="0">
                  <a:buNone/>
                </a:pPr>
                <a:r>
                  <a:rPr lang="hr-BA" i="1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- 4-neighbors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if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BA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hr-BA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hr-BA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BA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hr-BA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  <m:r>
                      <a:rPr lang="hr-BA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BA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hr-BA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hr-BA" i="1">
                            <a:latin typeface="Cambria Math" panose="02040503050406030204" pitchFamily="18" charset="0"/>
                          </a:rPr>
                          <m:t>±1,</m:t>
                        </m:r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BA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hr-BA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</m:oMath>
                </a14:m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 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BA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hr-BA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hr-BA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BA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hr-BA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  <m:r>
                      <a:rPr lang="hr-BA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BA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hr-BA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hr-BA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BA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hr-BA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hr-BA" i="1">
                            <a:latin typeface="Cambria Math" panose="02040503050406030204" pitchFamily="18" charset="0"/>
                          </a:rPr>
                          <m:t>±1</m:t>
                        </m:r>
                      </m:e>
                    </m:d>
                  </m:oMath>
                </a14:m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;</a:t>
                </a:r>
              </a:p>
              <a:p>
                <a:pPr marL="457200" lvl="1" indent="0">
                  <a:buNone/>
                </a:pPr>
                <a:r>
                  <a:rPr lang="hr-BA" i="1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- 8-neighbors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if </a:t>
                </a:r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they are 4-neighbours 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BA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hr-BA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hr-BA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BA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hr-BA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  <m:r>
                      <a:rPr lang="hr-BA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BA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hr-BA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hr-BA" i="1">
                            <a:latin typeface="Cambria Math" panose="02040503050406030204" pitchFamily="18" charset="0"/>
                          </a:rPr>
                          <m:t>±1,</m:t>
                        </m:r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BA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hr-BA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hr-BA" i="1">
                            <a:latin typeface="Cambria Math" panose="02040503050406030204" pitchFamily="18" charset="0"/>
                          </a:rPr>
                          <m:t>±1</m:t>
                        </m:r>
                      </m:e>
                    </m:d>
                  </m:oMath>
                </a14:m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.</a:t>
                </a:r>
              </a:p>
              <a:p>
                <a:endParaRPr lang="hr-BA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1821"/>
                </a:stretch>
              </a:blipFill>
            </p:spPr>
            <p:txBody>
              <a:bodyPr/>
              <a:lstStyle/>
              <a:p>
                <a:r>
                  <a:rPr lang="hr-B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977" y="3345362"/>
            <a:ext cx="6238047" cy="2966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10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Definitions (2)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A </a:t>
                </a:r>
                <a:r>
                  <a:rPr lang="hr-BA" i="1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walk 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from  </a:t>
                </a:r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pixel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sz="3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BA" sz="3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hr-BA" sz="3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 to pixel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sz="3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BA" sz="3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hr-BA" sz="3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 is a sequence of pixels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sz="3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BA" sz="3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hr-BA" sz="3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hr-BA" sz="30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hr-BA" sz="3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BA" sz="3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hr-BA" sz="3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hr-BA" sz="3000" i="1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hr-BA" sz="3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BA" sz="3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hr-BA" sz="3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 such that pixel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sz="3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BA" sz="3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hr-BA" sz="3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 is a neighbour of 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pixel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sz="3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BA" sz="3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hr-BA" sz="3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hr-BA" sz="30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hr-BA" sz="3000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r-BA" sz="3000" i="1">
                        <a:latin typeface="Cambria Math" panose="02040503050406030204" pitchFamily="18" charset="0"/>
                      </a:rPr>
                      <m:t>∀</m:t>
                    </m:r>
                    <m:r>
                      <a:rPr lang="hr-BA" sz="3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hr-BA" sz="3000" i="1">
                        <a:latin typeface="Cambria Math" panose="02040503050406030204" pitchFamily="18" charset="0"/>
                      </a:rPr>
                      <m:t>, 1≤</m:t>
                    </m:r>
                    <m:r>
                      <a:rPr lang="hr-BA" sz="3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hr-BA" sz="30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hr-BA" sz="30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hr-BA" sz="30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.</a:t>
                </a:r>
              </a:p>
              <a:p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Pixels </a:t>
                </a:r>
                <a14:m>
                  <m:oMath xmlns:m="http://schemas.openxmlformats.org/officeDocument/2006/math">
                    <m:r>
                      <a:rPr lang="hr-BA" sz="300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hr-BA" sz="300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, both of color </a:t>
                </a:r>
                <a14:m>
                  <m:oMath xmlns:m="http://schemas.openxmlformats.org/officeDocument/2006/math">
                    <m:r>
                      <a:rPr lang="hr-BA" sz="30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, are </a:t>
                </a:r>
                <a:r>
                  <a:rPr lang="hr-BA" i="1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connected</a:t>
                </a:r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 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if there </a:t>
                </a:r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exists a 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walk from</a:t>
                </a:r>
                <a14:m>
                  <m:oMath xmlns:m="http://schemas.openxmlformats.org/officeDocument/2006/math">
                    <m:r>
                      <a:rPr lang="hr-BA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</a:t>
                </a:r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to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r-BA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</a:t>
                </a:r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containing only pixels of color </a:t>
                </a:r>
                <a14:m>
                  <m:oMath xmlns:m="http://schemas.openxmlformats.org/officeDocument/2006/math">
                    <m:r>
                      <a:rPr lang="hr-BA" sz="30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.</a:t>
                </a:r>
              </a:p>
              <a:p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The set </a:t>
                </a:r>
                <a14:m>
                  <m:oMath xmlns:m="http://schemas.openxmlformats.org/officeDocument/2006/math">
                    <m:r>
                      <a:rPr lang="hr-BA" sz="3000" i="1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hr-BA" sz="3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BA" sz="300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</m:oMath>
                </a14:m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 of all pixels connected to </a:t>
                </a:r>
                <a14:m>
                  <m:oMath xmlns:m="http://schemas.openxmlformats.org/officeDocument/2006/math">
                    <m:r>
                      <a:rPr lang="hr-BA" sz="300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 is called the connected component of </a:t>
                </a:r>
                <a14:m>
                  <m:oMath xmlns:m="http://schemas.openxmlformats.org/officeDocument/2006/math">
                    <m:r>
                      <a:rPr lang="hr-BA" sz="300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101"/>
                </a:stretch>
              </a:blipFill>
            </p:spPr>
            <p:txBody>
              <a:bodyPr/>
              <a:lstStyle/>
              <a:p>
                <a:r>
                  <a:rPr lang="hr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596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Definitions (3)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„</a:t>
                </a:r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The set </a:t>
                </a:r>
                <a14:m>
                  <m:oMath xmlns:m="http://schemas.openxmlformats.org/officeDocument/2006/math">
                    <m:r>
                      <a:rPr lang="hr-BA" sz="3000" i="1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hr-BA" sz="3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BA" sz="300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</m:oMath>
                </a14:m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 of all pixels connected to </a:t>
                </a:r>
                <a14:m>
                  <m:oMath xmlns:m="http://schemas.openxmlformats.org/officeDocument/2006/math">
                    <m:r>
                      <a:rPr lang="hr-BA" sz="300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 is called the connected component of </a:t>
                </a:r>
                <a14:m>
                  <m:oMath xmlns:m="http://schemas.openxmlformats.org/officeDocument/2006/math">
                    <m:r>
                      <a:rPr lang="hr-BA" sz="300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.”</a:t>
                </a:r>
              </a:p>
              <a:p>
                <a:endParaRPr lang="hr-BA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endParaRPr lang="hr-BA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101"/>
                </a:stretch>
              </a:blipFill>
            </p:spPr>
            <p:txBody>
              <a:bodyPr/>
              <a:lstStyle/>
              <a:p>
                <a:r>
                  <a:rPr lang="hr-B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8"/>
          <a:stretch/>
        </p:blipFill>
        <p:spPr>
          <a:xfrm>
            <a:off x="6277377" y="3052662"/>
            <a:ext cx="5448837" cy="209525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05" y="3052662"/>
            <a:ext cx="5512158" cy="2095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2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433</Words>
  <Application>Microsoft Office PowerPoint</Application>
  <PresentationFormat>Widescreen</PresentationFormat>
  <Paragraphs>83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Helvetica</vt:lpstr>
      <vt:lpstr>Office Theme</vt:lpstr>
      <vt:lpstr>Polygonization of connected areas in binary images</vt:lpstr>
      <vt:lpstr>Agenda</vt:lpstr>
      <vt:lpstr>Two kinds of images</vt:lpstr>
      <vt:lpstr>Polygonization</vt:lpstr>
      <vt:lpstr>Motivation</vt:lpstr>
      <vt:lpstr>Binary images</vt:lpstr>
      <vt:lpstr>Definitions (1)</vt:lpstr>
      <vt:lpstr>Definitions (2)</vt:lpstr>
      <vt:lpstr>Definitions (3)</vt:lpstr>
      <vt:lpstr>Problem statement</vt:lpstr>
      <vt:lpstr>Problem statement</vt:lpstr>
      <vt:lpstr>Goal</vt:lpstr>
      <vt:lpstr>Identifying the borders of S(P) </vt:lpstr>
      <vt:lpstr>Polygonizing borders</vt:lpstr>
      <vt:lpstr>Traversing all pixels in S(P)</vt:lpstr>
      <vt:lpstr>Examples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Polygonization of connected areas in binary images</dc:title>
  <dc:creator>Dell</dc:creator>
  <cp:lastModifiedBy>Dell</cp:lastModifiedBy>
  <cp:revision>110</cp:revision>
  <dcterms:created xsi:type="dcterms:W3CDTF">2021-05-12T13:31:23Z</dcterms:created>
  <dcterms:modified xsi:type="dcterms:W3CDTF">2021-05-19T18:05:28Z</dcterms:modified>
</cp:coreProperties>
</file>