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6" r:id="rId1"/>
  </p:sldMasterIdLst>
  <p:notesMasterIdLst>
    <p:notesMasterId r:id="rId23"/>
  </p:notesMasterIdLst>
  <p:sldIdLst>
    <p:sldId id="256" r:id="rId2"/>
    <p:sldId id="257" r:id="rId3"/>
    <p:sldId id="258" r:id="rId4"/>
    <p:sldId id="281" r:id="rId5"/>
    <p:sldId id="282" r:id="rId6"/>
    <p:sldId id="283" r:id="rId7"/>
    <p:sldId id="279" r:id="rId8"/>
    <p:sldId id="280" r:id="rId9"/>
    <p:sldId id="284" r:id="rId10"/>
    <p:sldId id="286" r:id="rId11"/>
    <p:sldId id="287" r:id="rId12"/>
    <p:sldId id="289" r:id="rId13"/>
    <p:sldId id="288" r:id="rId14"/>
    <p:sldId id="292" r:id="rId15"/>
    <p:sldId id="293" r:id="rId16"/>
    <p:sldId id="294" r:id="rId17"/>
    <p:sldId id="295" r:id="rId18"/>
    <p:sldId id="285" r:id="rId19"/>
    <p:sldId id="290" r:id="rId20"/>
    <p:sldId id="291" r:id="rId21"/>
    <p:sldId id="264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93F51E-0BED-446C-B35A-4CF678613CEF}" v="10" dt="2020-06-11T20:22:36.6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201" autoAdjust="0"/>
  </p:normalViewPr>
  <p:slideViewPr>
    <p:cSldViewPr snapToGrid="0">
      <p:cViewPr varScale="1">
        <p:scale>
          <a:sx n="90" d="100"/>
          <a:sy n="90" d="100"/>
        </p:scale>
        <p:origin x="13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0DCBBC-33F5-469C-8B45-450CFB51D1A1}" type="datetimeFigureOut">
              <a:rPr lang="it-IT" smtClean="0"/>
              <a:t>20/08/2020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A9F157-5B65-40C1-802B-AFC2AB64F1F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1033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A9F157-5B65-40C1-802B-AFC2AB64F1F1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0327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dirty="0"/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A9F157-5B65-40C1-802B-AFC2AB64F1F1}" type="slidenum">
              <a:rPr lang="it-IT" smtClean="0"/>
              <a:t>11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085028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dirty="0"/>
          </a:p>
          <a:p>
            <a:r>
              <a:rPr lang="en-US" dirty="0"/>
              <a:t>The negative data was collected only on one </a:t>
            </a:r>
            <a:r>
              <a:rPr lang="en-US" dirty="0" err="1"/>
              <a:t>volounteer</a:t>
            </a:r>
            <a:r>
              <a:rPr lang="en-US" dirty="0"/>
              <a:t> and the first 4 activities are used just to test the model, the other 3 are used for training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A9F157-5B65-40C1-802B-AFC2AB64F1F1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84283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dirty="0"/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A9F157-5B65-40C1-802B-AFC2AB64F1F1}" type="slidenum">
              <a:rPr lang="it-IT" smtClean="0"/>
              <a:t>13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49495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dirty="0"/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A9F157-5B65-40C1-802B-AFC2AB64F1F1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30188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dirty="0"/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A9F157-5B65-40C1-802B-AFC2AB64F1F1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59562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dirty="0"/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A9F157-5B65-40C1-802B-AFC2AB64F1F1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72236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dirty="0"/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A9F157-5B65-40C1-802B-AFC2AB64F1F1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48929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dirty="0"/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A9F157-5B65-40C1-802B-AFC2AB64F1F1}" type="slidenum">
              <a:rPr lang="it-IT" smtClean="0"/>
              <a:t>18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901817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dirty="0"/>
          </a:p>
          <a:p>
            <a:r>
              <a:rPr lang="en-US" dirty="0"/>
              <a:t>Accuracy is the ability of the model to correctly classify falls and ordinal daily activities</a:t>
            </a:r>
          </a:p>
          <a:p>
            <a:r>
              <a:rPr lang="en-US" dirty="0"/>
              <a:t>Specificity is the ability of the model to correctly classify ordinal daily activities </a:t>
            </a:r>
          </a:p>
          <a:p>
            <a:r>
              <a:rPr lang="en-US" dirty="0"/>
              <a:t>Sensitivity is the ability of the model to correctly classify falls</a:t>
            </a:r>
          </a:p>
          <a:p>
            <a:endParaRPr lang="en-US" dirty="0"/>
          </a:p>
          <a:p>
            <a:r>
              <a:rPr lang="en-US" dirty="0"/>
              <a:t>As we can see the specificity is higher than the sensitivity</a:t>
            </a:r>
          </a:p>
          <a:p>
            <a:endParaRPr lang="en-US" dirty="0"/>
          </a:p>
          <a:p>
            <a:r>
              <a:rPr lang="en-US" dirty="0"/>
              <a:t>But in a fall recognition system we want a sensitivity of 100% because we must detect every fall and this is very hard to achieve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A9F157-5B65-40C1-802B-AFC2AB64F1F1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19807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dirty="0"/>
          </a:p>
          <a:p>
            <a:r>
              <a:rPr lang="en-US" dirty="0"/>
              <a:t>The tiles in the pictures are a prototype designed to enclose our pressure sensor</a:t>
            </a:r>
          </a:p>
          <a:p>
            <a:endParaRPr lang="en-US" dirty="0"/>
          </a:p>
          <a:p>
            <a:r>
              <a:rPr lang="en-US" dirty="0"/>
              <a:t>We didn’t choose already the tile material but we need something very rigid and resistant that can be used as a floor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A9F157-5B65-40C1-802B-AFC2AB64F1F1}" type="slidenum">
              <a:rPr lang="it-IT" smtClean="0"/>
              <a:t>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76861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/>
              <a:t> In </a:t>
            </a:r>
            <a:r>
              <a:rPr lang="it-IT" sz="1200" dirty="0" err="1"/>
              <a:t>this</a:t>
            </a:r>
            <a:r>
              <a:rPr lang="it-IT" sz="1200" dirty="0"/>
              <a:t> </a:t>
            </a:r>
            <a:r>
              <a:rPr lang="it-IT" sz="1200" dirty="0" err="1"/>
              <a:t>presentation</a:t>
            </a:r>
            <a:r>
              <a:rPr lang="it-IT" sz="1200" dirty="0"/>
              <a:t> </a:t>
            </a:r>
            <a:r>
              <a:rPr lang="it-IT" sz="1200" dirty="0" err="1"/>
              <a:t>we</a:t>
            </a:r>
            <a:r>
              <a:rPr lang="it-IT" sz="1200" dirty="0"/>
              <a:t> </a:t>
            </a:r>
            <a:r>
              <a:rPr lang="it-IT" sz="1200" dirty="0" err="1"/>
              <a:t>will</a:t>
            </a:r>
            <a:r>
              <a:rPr lang="it-IT" sz="1200" dirty="0"/>
              <a:t> </a:t>
            </a:r>
            <a:r>
              <a:rPr lang="it-IT" sz="1200" dirty="0" err="1"/>
              <a:t>present</a:t>
            </a:r>
            <a:r>
              <a:rPr lang="it-IT" sz="1200" dirty="0"/>
              <a:t> the </a:t>
            </a:r>
            <a:r>
              <a:rPr lang="it-IT" sz="1200" dirty="0" err="1"/>
              <a:t>further</a:t>
            </a:r>
            <a:r>
              <a:rPr lang="it-IT" sz="1200" dirty="0"/>
              <a:t> </a:t>
            </a:r>
            <a:r>
              <a:rPr lang="it-IT" sz="1200" dirty="0" err="1"/>
              <a:t>development</a:t>
            </a:r>
            <a:r>
              <a:rPr lang="it-IT" sz="1200" dirty="0"/>
              <a:t> of the </a:t>
            </a:r>
            <a:r>
              <a:rPr lang="it-IT" sz="1200" dirty="0" err="1"/>
              <a:t>prototype</a:t>
            </a:r>
            <a:r>
              <a:rPr lang="it-IT" sz="1200" dirty="0"/>
              <a:t> </a:t>
            </a:r>
            <a:r>
              <a:rPr lang="it-IT" sz="1200" dirty="0" err="1"/>
              <a:t>as</a:t>
            </a:r>
            <a:r>
              <a:rPr lang="it-IT" sz="1200" dirty="0"/>
              <a:t> a </a:t>
            </a:r>
            <a:r>
              <a:rPr lang="it-IT" sz="1200" dirty="0" err="1"/>
              <a:t>fall</a:t>
            </a:r>
            <a:r>
              <a:rPr lang="it-IT" sz="1200" dirty="0"/>
              <a:t> </a:t>
            </a:r>
            <a:r>
              <a:rPr lang="it-IT" sz="1200" dirty="0" err="1"/>
              <a:t>recognition</a:t>
            </a:r>
            <a:r>
              <a:rPr lang="it-IT" sz="1200" dirty="0"/>
              <a:t> system.</a:t>
            </a:r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A9F157-5B65-40C1-802B-AFC2AB64F1F1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8135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/>
              <a:t>The </a:t>
            </a:r>
            <a:r>
              <a:rPr lang="it-IT" sz="1200" dirty="0" err="1"/>
              <a:t>fall</a:t>
            </a:r>
            <a:r>
              <a:rPr lang="it-IT" sz="1200" dirty="0"/>
              <a:t> event </a:t>
            </a:r>
            <a:r>
              <a:rPr lang="it-IT" sz="1200" dirty="0" err="1"/>
              <a:t>is</a:t>
            </a:r>
            <a:r>
              <a:rPr lang="it-IT" sz="1200" dirty="0"/>
              <a:t> an </a:t>
            </a:r>
            <a:r>
              <a:rPr lang="it-IT" sz="1200" dirty="0" err="1"/>
              <a:t>actual</a:t>
            </a:r>
            <a:r>
              <a:rPr lang="it-IT" sz="1200" dirty="0"/>
              <a:t> </a:t>
            </a:r>
            <a:r>
              <a:rPr lang="it-IT" sz="1200" dirty="0" err="1"/>
              <a:t>problem</a:t>
            </a:r>
            <a:r>
              <a:rPr lang="it-IT" sz="1200" dirty="0"/>
              <a:t> </a:t>
            </a:r>
            <a:r>
              <a:rPr lang="it-IT" sz="1200" dirty="0" err="1"/>
              <a:t>which</a:t>
            </a:r>
            <a:r>
              <a:rPr lang="it-IT" sz="1200" dirty="0"/>
              <a:t> can be </a:t>
            </a:r>
            <a:r>
              <a:rPr lang="it-IT" sz="1200" dirty="0" err="1"/>
              <a:t>studied</a:t>
            </a:r>
            <a:r>
              <a:rPr lang="it-IT" sz="1200" dirty="0"/>
              <a:t> from the </a:t>
            </a:r>
            <a:r>
              <a:rPr lang="it-IT" sz="1200" dirty="0" err="1"/>
              <a:t>fall</a:t>
            </a:r>
            <a:r>
              <a:rPr lang="it-IT" sz="1200" dirty="0"/>
              <a:t> </a:t>
            </a:r>
            <a:r>
              <a:rPr lang="it-IT" sz="1200" dirty="0" err="1"/>
              <a:t>prevention</a:t>
            </a:r>
            <a:r>
              <a:rPr lang="it-IT" sz="1200" dirty="0"/>
              <a:t> and </a:t>
            </a:r>
            <a:r>
              <a:rPr lang="it-IT" sz="1200" dirty="0" err="1"/>
              <a:t>fall</a:t>
            </a:r>
            <a:r>
              <a:rPr lang="it-IT" sz="1200" dirty="0"/>
              <a:t> </a:t>
            </a:r>
            <a:r>
              <a:rPr lang="it-IT" sz="1200" dirty="0" err="1"/>
              <a:t>recognition</a:t>
            </a:r>
            <a:r>
              <a:rPr lang="it-IT" sz="1200" dirty="0"/>
              <a:t> </a:t>
            </a:r>
            <a:r>
              <a:rPr lang="it-IT" sz="1200" dirty="0" err="1"/>
              <a:t>problem</a:t>
            </a:r>
            <a:endParaRPr lang="it-IT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 err="1"/>
              <a:t>which</a:t>
            </a:r>
            <a:r>
              <a:rPr lang="it-IT" sz="1200" dirty="0"/>
              <a:t> with </a:t>
            </a:r>
            <a:r>
              <a:rPr lang="it-IT" sz="1200" dirty="0" err="1"/>
              <a:t>it’s</a:t>
            </a:r>
            <a:r>
              <a:rPr lang="it-IT" sz="1200" dirty="0"/>
              <a:t> </a:t>
            </a:r>
            <a:r>
              <a:rPr lang="it-IT" sz="1200" dirty="0" err="1"/>
              <a:t>presence</a:t>
            </a:r>
            <a:r>
              <a:rPr lang="it-IT" sz="1200" dirty="0"/>
              <a:t> can create some </a:t>
            </a:r>
            <a:r>
              <a:rPr lang="it-IT" sz="1200" dirty="0" err="1"/>
              <a:t>disconfort</a:t>
            </a:r>
            <a:r>
              <a:rPr lang="it-IT" sz="1200" dirty="0"/>
              <a:t> in the </a:t>
            </a:r>
            <a:r>
              <a:rPr lang="it-IT" sz="1200" dirty="0" err="1"/>
              <a:t>monitored</a:t>
            </a:r>
            <a:r>
              <a:rPr lang="it-IT" sz="1200" dirty="0"/>
              <a:t> </a:t>
            </a:r>
            <a:r>
              <a:rPr lang="it-IT" sz="1200" dirty="0" err="1"/>
              <a:t>person</a:t>
            </a:r>
            <a:endParaRPr lang="it-IT" sz="1200" dirty="0"/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A9F157-5B65-40C1-802B-AFC2AB64F1F1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5987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/>
              <a:t>To </a:t>
            </a:r>
            <a:r>
              <a:rPr lang="it-IT" sz="1200" dirty="0" err="1"/>
              <a:t>not</a:t>
            </a:r>
            <a:r>
              <a:rPr lang="it-IT" sz="1200" dirty="0"/>
              <a:t> create </a:t>
            </a:r>
            <a:r>
              <a:rPr lang="it-IT" sz="1200" dirty="0" err="1"/>
              <a:t>psychological</a:t>
            </a:r>
            <a:r>
              <a:rPr lang="it-IT" sz="1200" dirty="0"/>
              <a:t> </a:t>
            </a:r>
            <a:r>
              <a:rPr lang="it-IT" sz="1200" dirty="0" err="1"/>
              <a:t>discomfort</a:t>
            </a:r>
            <a:r>
              <a:rPr lang="it-IT" sz="1200" dirty="0"/>
              <a:t> for the </a:t>
            </a:r>
            <a:r>
              <a:rPr lang="it-IT" sz="1200" dirty="0" err="1"/>
              <a:t>person</a:t>
            </a:r>
            <a:r>
              <a:rPr lang="it-IT" sz="1200" dirty="0"/>
              <a:t> </a:t>
            </a:r>
            <a:r>
              <a:rPr lang="it-IT" sz="1200" dirty="0" err="1"/>
              <a:t>that</a:t>
            </a:r>
            <a:r>
              <a:rPr lang="it-IT" sz="1200" dirty="0"/>
              <a:t> </a:t>
            </a:r>
            <a:r>
              <a:rPr lang="it-IT" sz="1200" dirty="0" err="1"/>
              <a:t>is</a:t>
            </a:r>
            <a:r>
              <a:rPr lang="it-IT" sz="1200" dirty="0"/>
              <a:t> </a:t>
            </a:r>
            <a:r>
              <a:rPr lang="it-IT" sz="1200" dirty="0" err="1"/>
              <a:t>constantly</a:t>
            </a:r>
            <a:r>
              <a:rPr lang="it-IT" sz="1200" dirty="0"/>
              <a:t> </a:t>
            </a:r>
            <a:r>
              <a:rPr lang="it-IT" sz="1200" dirty="0" err="1"/>
              <a:t>monitored</a:t>
            </a:r>
            <a:endParaRPr lang="it-IT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/>
              <a:t>The </a:t>
            </a:r>
            <a:r>
              <a:rPr lang="it-IT" sz="1200" dirty="0" err="1"/>
              <a:t>person</a:t>
            </a:r>
            <a:r>
              <a:rPr lang="it-IT" sz="1200" dirty="0"/>
              <a:t> must </a:t>
            </a:r>
            <a:r>
              <a:rPr lang="it-IT" sz="1200" dirty="0" err="1"/>
              <a:t>not</a:t>
            </a:r>
            <a:r>
              <a:rPr lang="it-IT" sz="1200" dirty="0"/>
              <a:t> </a:t>
            </a:r>
            <a:r>
              <a:rPr lang="it-IT" sz="1200" dirty="0" err="1"/>
              <a:t>percieve</a:t>
            </a:r>
            <a:r>
              <a:rPr lang="it-IT" sz="1200" dirty="0"/>
              <a:t> the system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/>
              <a:t>The system must be </a:t>
            </a:r>
            <a:r>
              <a:rPr lang="it-IT" sz="1200" dirty="0" err="1"/>
              <a:t>hidden</a:t>
            </a:r>
            <a:r>
              <a:rPr lang="it-IT" sz="1200" dirty="0"/>
              <a:t> in </a:t>
            </a:r>
            <a:r>
              <a:rPr lang="it-IT" sz="1200" dirty="0" err="1"/>
              <a:t>something</a:t>
            </a:r>
            <a:endParaRPr lang="it-IT" sz="1200" dirty="0"/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A9F157-5B65-40C1-802B-AFC2AB64F1F1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7739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 err="1"/>
              <a:t>We</a:t>
            </a:r>
            <a:r>
              <a:rPr lang="it-IT" sz="1200" dirty="0"/>
              <a:t> </a:t>
            </a:r>
            <a:r>
              <a:rPr lang="it-IT" sz="1200" dirty="0" err="1"/>
              <a:t>will</a:t>
            </a:r>
            <a:r>
              <a:rPr lang="it-IT" sz="1200" dirty="0"/>
              <a:t> use the smart </a:t>
            </a:r>
            <a:r>
              <a:rPr lang="it-IT" sz="1200" dirty="0" err="1"/>
              <a:t>floor</a:t>
            </a:r>
            <a:r>
              <a:rPr lang="it-IT" sz="1200" dirty="0"/>
              <a:t> </a:t>
            </a:r>
            <a:r>
              <a:rPr lang="it-IT" sz="1200" dirty="0" err="1"/>
              <a:t>as</a:t>
            </a:r>
            <a:r>
              <a:rPr lang="it-IT" sz="1200" dirty="0"/>
              <a:t> a non-intrusive system </a:t>
            </a:r>
            <a:r>
              <a:rPr lang="it-IT" sz="1200" dirty="0" err="1"/>
              <a:t>because</a:t>
            </a:r>
            <a:r>
              <a:rPr lang="it-IT" sz="1200" dirty="0"/>
              <a:t> </a:t>
            </a:r>
            <a:r>
              <a:rPr lang="it-IT" sz="1200" dirty="0" err="1"/>
              <a:t>it</a:t>
            </a:r>
            <a:r>
              <a:rPr lang="it-IT" sz="1200" dirty="0"/>
              <a:t> </a:t>
            </a:r>
            <a:r>
              <a:rPr lang="it-IT" sz="1200" dirty="0" err="1"/>
              <a:t>is</a:t>
            </a:r>
            <a:r>
              <a:rPr lang="it-IT" sz="1200" dirty="0"/>
              <a:t> </a:t>
            </a:r>
            <a:r>
              <a:rPr lang="it-IT" sz="1200" dirty="0" err="1"/>
              <a:t>not</a:t>
            </a:r>
            <a:r>
              <a:rPr lang="it-IT" sz="1200" dirty="0"/>
              <a:t> </a:t>
            </a:r>
            <a:r>
              <a:rPr lang="it-IT" sz="1200" dirty="0" err="1"/>
              <a:t>percieved</a:t>
            </a:r>
            <a:r>
              <a:rPr lang="it-IT" sz="1200" dirty="0"/>
              <a:t> </a:t>
            </a:r>
            <a:r>
              <a:rPr lang="it-IT" sz="1200" dirty="0" err="1"/>
              <a:t>as</a:t>
            </a:r>
            <a:r>
              <a:rPr lang="it-IT" sz="1200" dirty="0"/>
              <a:t> a monitoring system and with the </a:t>
            </a:r>
            <a:r>
              <a:rPr lang="it-IT" sz="1200" dirty="0" err="1"/>
              <a:t>recorded</a:t>
            </a:r>
            <a:r>
              <a:rPr lang="it-IT" sz="1200" dirty="0"/>
              <a:t> data </a:t>
            </a:r>
            <a:r>
              <a:rPr lang="it-IT" sz="1200" dirty="0" err="1"/>
              <a:t>is</a:t>
            </a:r>
            <a:r>
              <a:rPr lang="it-IT" sz="1200" dirty="0"/>
              <a:t> </a:t>
            </a:r>
            <a:r>
              <a:rPr lang="it-IT" sz="1200" dirty="0" err="1"/>
              <a:t>very</a:t>
            </a:r>
            <a:r>
              <a:rPr lang="it-IT" sz="1200" dirty="0"/>
              <a:t> hard to </a:t>
            </a:r>
            <a:r>
              <a:rPr lang="it-IT" sz="1200" dirty="0" err="1"/>
              <a:t>uniquely</a:t>
            </a:r>
            <a:r>
              <a:rPr lang="it-IT" sz="1200" dirty="0"/>
              <a:t> </a:t>
            </a:r>
            <a:r>
              <a:rPr lang="it-IT" sz="1200" dirty="0" err="1"/>
              <a:t>identify</a:t>
            </a:r>
            <a:r>
              <a:rPr lang="it-IT" sz="1200" dirty="0"/>
              <a:t> a </a:t>
            </a:r>
            <a:r>
              <a:rPr lang="it-IT" sz="1200" dirty="0" err="1"/>
              <a:t>person</a:t>
            </a:r>
            <a:r>
              <a:rPr lang="it-IT" sz="120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/>
              <a:t>The </a:t>
            </a:r>
            <a:r>
              <a:rPr lang="it-IT" sz="1200" dirty="0" err="1"/>
              <a:t>fall</a:t>
            </a:r>
            <a:r>
              <a:rPr lang="it-IT" sz="1200" dirty="0"/>
              <a:t> </a:t>
            </a:r>
            <a:r>
              <a:rPr lang="it-IT" sz="1200" dirty="0" err="1"/>
              <a:t>recognition</a:t>
            </a:r>
            <a:r>
              <a:rPr lang="it-IT" sz="1200" dirty="0"/>
              <a:t> </a:t>
            </a:r>
            <a:r>
              <a:rPr lang="it-IT" sz="1200" dirty="0" err="1"/>
              <a:t>problem</a:t>
            </a:r>
            <a:r>
              <a:rPr lang="it-IT" sz="1200" dirty="0"/>
              <a:t> can be </a:t>
            </a:r>
            <a:r>
              <a:rPr lang="it-IT" sz="1200" dirty="0" err="1"/>
              <a:t>addressed</a:t>
            </a:r>
            <a:r>
              <a:rPr lang="it-IT" sz="1200" dirty="0"/>
              <a:t> </a:t>
            </a:r>
            <a:r>
              <a:rPr lang="it-IT" sz="1200" dirty="0" err="1"/>
              <a:t>as</a:t>
            </a:r>
            <a:r>
              <a:rPr lang="it-IT" sz="1200" dirty="0"/>
              <a:t> a </a:t>
            </a:r>
            <a:r>
              <a:rPr lang="it-IT" sz="1200" dirty="0" err="1"/>
              <a:t>classification</a:t>
            </a:r>
            <a:r>
              <a:rPr lang="it-IT" sz="1200" dirty="0"/>
              <a:t> </a:t>
            </a:r>
            <a:r>
              <a:rPr lang="it-IT" sz="1200" dirty="0" err="1"/>
              <a:t>problem</a:t>
            </a:r>
            <a:r>
              <a:rPr lang="it-IT" sz="1200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 err="1"/>
              <a:t>Where</a:t>
            </a:r>
            <a:r>
              <a:rPr lang="it-IT" sz="1200" dirty="0"/>
              <a:t> </a:t>
            </a:r>
            <a:r>
              <a:rPr lang="it-IT" sz="1200" dirty="0" err="1"/>
              <a:t>we</a:t>
            </a:r>
            <a:r>
              <a:rPr lang="it-IT" sz="1200" dirty="0"/>
              <a:t> </a:t>
            </a:r>
            <a:r>
              <a:rPr lang="it-IT" sz="1200" dirty="0" err="1"/>
              <a:t>try</a:t>
            </a:r>
            <a:r>
              <a:rPr lang="it-IT" sz="1200" dirty="0"/>
              <a:t> to </a:t>
            </a:r>
            <a:r>
              <a:rPr lang="it-IT" sz="1200" dirty="0" err="1"/>
              <a:t>classify</a:t>
            </a:r>
            <a:r>
              <a:rPr lang="it-IT" sz="1200" dirty="0"/>
              <a:t> the activity on the </a:t>
            </a:r>
            <a:r>
              <a:rPr lang="it-IT" sz="1200" dirty="0" err="1"/>
              <a:t>floor</a:t>
            </a:r>
            <a:r>
              <a:rPr lang="it-IT" sz="1200" dirty="0"/>
              <a:t> </a:t>
            </a:r>
            <a:r>
              <a:rPr lang="it-IT" sz="1200" dirty="0" err="1"/>
              <a:t>as</a:t>
            </a:r>
            <a:r>
              <a:rPr lang="it-IT" sz="1200" dirty="0"/>
              <a:t> a </a:t>
            </a:r>
            <a:r>
              <a:rPr lang="it-IT" sz="1200" dirty="0" err="1"/>
              <a:t>fall</a:t>
            </a:r>
            <a:r>
              <a:rPr lang="it-IT" sz="1200" dirty="0"/>
              <a:t> event or just </a:t>
            </a:r>
            <a:r>
              <a:rPr lang="it-IT" sz="1200" dirty="0" err="1"/>
              <a:t>ordinal</a:t>
            </a:r>
            <a:r>
              <a:rPr lang="it-IT" sz="1200" dirty="0"/>
              <a:t> </a:t>
            </a:r>
            <a:r>
              <a:rPr lang="it-IT" sz="1200" dirty="0" err="1"/>
              <a:t>daily</a:t>
            </a:r>
            <a:r>
              <a:rPr lang="it-IT" sz="1200" dirty="0"/>
              <a:t> activity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 err="1"/>
              <a:t>This</a:t>
            </a:r>
            <a:r>
              <a:rPr lang="it-IT" sz="1200" dirty="0"/>
              <a:t> </a:t>
            </a:r>
            <a:r>
              <a:rPr lang="it-IT" sz="1200" dirty="0" err="1"/>
              <a:t>problem</a:t>
            </a:r>
            <a:r>
              <a:rPr lang="it-IT" sz="1200" dirty="0"/>
              <a:t> can be </a:t>
            </a:r>
            <a:r>
              <a:rPr lang="it-IT" sz="1200" dirty="0" err="1"/>
              <a:t>solved</a:t>
            </a:r>
            <a:r>
              <a:rPr lang="it-IT" sz="1200" dirty="0"/>
              <a:t> with a </a:t>
            </a:r>
            <a:r>
              <a:rPr lang="it-IT" sz="1200" dirty="0" err="1"/>
              <a:t>machin</a:t>
            </a:r>
            <a:r>
              <a:rPr lang="it-IT" sz="1200" dirty="0"/>
              <a:t> learning </a:t>
            </a:r>
            <a:r>
              <a:rPr lang="it-IT" sz="1200" dirty="0" err="1"/>
              <a:t>approach</a:t>
            </a:r>
            <a:r>
              <a:rPr lang="it-IT" sz="1200" dirty="0"/>
              <a:t> </a:t>
            </a:r>
            <a:r>
              <a:rPr lang="it-IT" sz="1200" dirty="0" err="1"/>
              <a:t>using</a:t>
            </a:r>
            <a:r>
              <a:rPr lang="it-IT" sz="1200" dirty="0"/>
              <a:t> </a:t>
            </a:r>
            <a:r>
              <a:rPr lang="it-IT" sz="1200" dirty="0" err="1"/>
              <a:t>supervised</a:t>
            </a:r>
            <a:r>
              <a:rPr lang="it-IT" sz="1200" dirty="0"/>
              <a:t> learning</a:t>
            </a:r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A9F157-5B65-40C1-802B-AFC2AB64F1F1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2760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/>
              <a:t>The </a:t>
            </a:r>
            <a:r>
              <a:rPr lang="it-IT" sz="1200" dirty="0" err="1"/>
              <a:t>prototype</a:t>
            </a:r>
            <a:r>
              <a:rPr lang="it-IT" sz="1200" dirty="0"/>
              <a:t> </a:t>
            </a:r>
            <a:r>
              <a:rPr lang="it-IT" sz="1200" dirty="0" err="1"/>
              <a:t>were</a:t>
            </a:r>
            <a:r>
              <a:rPr lang="it-IT" sz="1200" dirty="0"/>
              <a:t> </a:t>
            </a:r>
            <a:r>
              <a:rPr lang="it-IT" sz="1200" dirty="0" err="1"/>
              <a:t>tested</a:t>
            </a:r>
            <a:r>
              <a:rPr lang="it-IT" sz="1200" dirty="0"/>
              <a:t> </a:t>
            </a:r>
            <a:r>
              <a:rPr lang="it-IT" sz="1200" dirty="0" err="1"/>
              <a:t>also</a:t>
            </a:r>
            <a:r>
              <a:rPr lang="it-IT" sz="1200" dirty="0"/>
              <a:t> with a </a:t>
            </a:r>
            <a:r>
              <a:rPr lang="it-IT" sz="1200" dirty="0" err="1"/>
              <a:t>wooden</a:t>
            </a:r>
            <a:r>
              <a:rPr lang="it-IT" sz="1200" dirty="0"/>
              <a:t> </a:t>
            </a:r>
            <a:r>
              <a:rPr lang="it-IT" sz="1200" dirty="0" err="1"/>
              <a:t>upper</a:t>
            </a:r>
            <a:r>
              <a:rPr lang="it-IT" sz="1200" dirty="0"/>
              <a:t> </a:t>
            </a:r>
            <a:r>
              <a:rPr lang="it-IT" sz="1200" dirty="0" err="1"/>
              <a:t>layer</a:t>
            </a:r>
            <a:r>
              <a:rPr lang="it-IT" sz="1200" dirty="0"/>
              <a:t>, </a:t>
            </a:r>
            <a:r>
              <a:rPr lang="it-IT" sz="1200" dirty="0" err="1"/>
              <a:t>but</a:t>
            </a:r>
            <a:r>
              <a:rPr lang="it-IT" sz="1200" dirty="0"/>
              <a:t> </a:t>
            </a:r>
            <a:r>
              <a:rPr lang="it-IT" sz="1200" dirty="0" err="1"/>
              <a:t>suddenly</a:t>
            </a:r>
            <a:r>
              <a:rPr lang="it-IT" sz="1200" dirty="0"/>
              <a:t> </a:t>
            </a:r>
            <a:r>
              <a:rPr lang="it-IT" sz="1200" dirty="0" err="1"/>
              <a:t>it</a:t>
            </a:r>
            <a:r>
              <a:rPr lang="it-IT" sz="1200" dirty="0"/>
              <a:t> </a:t>
            </a:r>
            <a:r>
              <a:rPr lang="it-IT" sz="1200" dirty="0" err="1"/>
              <a:t>bended</a:t>
            </a:r>
            <a:r>
              <a:rPr lang="it-IT" sz="1200" dirty="0"/>
              <a:t> </a:t>
            </a:r>
            <a:r>
              <a:rPr lang="it-IT" sz="1200" dirty="0" err="1"/>
              <a:t>very</a:t>
            </a:r>
            <a:r>
              <a:rPr lang="it-IT" sz="1200" dirty="0"/>
              <a:t> </a:t>
            </a:r>
            <a:r>
              <a:rPr lang="it-IT" sz="1200" dirty="0" err="1"/>
              <a:t>badly</a:t>
            </a:r>
            <a:r>
              <a:rPr lang="it-IT" sz="1200" dirty="0"/>
              <a:t> for </a:t>
            </a:r>
            <a:r>
              <a:rPr lang="it-IT" sz="1200" dirty="0" err="1"/>
              <a:t>humidity</a:t>
            </a:r>
            <a:endParaRPr lang="it-IT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/>
              <a:t>The laminate </a:t>
            </a:r>
            <a:r>
              <a:rPr lang="it-IT" sz="1200" dirty="0" err="1"/>
              <a:t>surface</a:t>
            </a:r>
            <a:r>
              <a:rPr lang="it-IT" sz="1200" dirty="0"/>
              <a:t> </a:t>
            </a:r>
            <a:r>
              <a:rPr lang="it-IT" sz="1200" dirty="0" err="1"/>
              <a:t>is</a:t>
            </a:r>
            <a:r>
              <a:rPr lang="it-IT" sz="1200" dirty="0"/>
              <a:t> </a:t>
            </a:r>
            <a:r>
              <a:rPr lang="it-IT" sz="1200" dirty="0" err="1"/>
              <a:t>very</a:t>
            </a:r>
            <a:r>
              <a:rPr lang="it-IT" sz="1200" dirty="0"/>
              <a:t> </a:t>
            </a:r>
            <a:r>
              <a:rPr lang="it-IT" sz="1200" dirty="0" err="1"/>
              <a:t>suited</a:t>
            </a:r>
            <a:r>
              <a:rPr lang="it-IT" sz="1200" dirty="0"/>
              <a:t> for </a:t>
            </a:r>
            <a:r>
              <a:rPr lang="it-IT" sz="1200" dirty="0" err="1"/>
              <a:t>this</a:t>
            </a:r>
            <a:r>
              <a:rPr lang="it-IT" sz="1200" dirty="0"/>
              <a:t> use </a:t>
            </a:r>
            <a:r>
              <a:rPr lang="it-IT" sz="1200" dirty="0" err="1"/>
              <a:t>because</a:t>
            </a:r>
            <a:r>
              <a:rPr lang="it-IT" sz="1200" dirty="0"/>
              <a:t> </a:t>
            </a:r>
            <a:r>
              <a:rPr lang="it-IT" sz="1200" dirty="0" err="1"/>
              <a:t>it</a:t>
            </a:r>
            <a:r>
              <a:rPr lang="it-IT" sz="1200" dirty="0"/>
              <a:t> </a:t>
            </a:r>
            <a:r>
              <a:rPr lang="it-IT" sz="1200" dirty="0" err="1"/>
              <a:t>is</a:t>
            </a:r>
            <a:r>
              <a:rPr lang="it-IT" sz="1200" dirty="0"/>
              <a:t> </a:t>
            </a:r>
            <a:r>
              <a:rPr lang="it-IT" sz="1200" dirty="0" err="1"/>
              <a:t>resistent</a:t>
            </a:r>
            <a:r>
              <a:rPr lang="it-IT" sz="1200" dirty="0"/>
              <a:t> ,</a:t>
            </a:r>
            <a:r>
              <a:rPr lang="it-IT" sz="1200" dirty="0" err="1"/>
              <a:t>very</a:t>
            </a:r>
            <a:r>
              <a:rPr lang="it-IT" sz="1200" dirty="0"/>
              <a:t> </a:t>
            </a:r>
            <a:r>
              <a:rPr lang="it-IT" sz="1200" dirty="0" err="1"/>
              <a:t>rigid</a:t>
            </a:r>
            <a:r>
              <a:rPr lang="it-IT" sz="1200" dirty="0"/>
              <a:t> and cheap</a:t>
            </a:r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A9F157-5B65-40C1-802B-AFC2AB64F1F1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0661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it-IT" sz="1200" dirty="0"/>
          </a:p>
          <a:p>
            <a:pPr>
              <a:buFont typeface="Arial" panose="020B0604020202020204" pitchFamily="34" charset="0"/>
              <a:buNone/>
            </a:pPr>
            <a:r>
              <a:rPr lang="it-IT" sz="1200" dirty="0" err="1"/>
              <a:t>As</a:t>
            </a:r>
            <a:r>
              <a:rPr lang="it-IT" sz="1200" dirty="0"/>
              <a:t> </a:t>
            </a:r>
            <a:r>
              <a:rPr lang="it-IT" sz="1200" dirty="0" err="1"/>
              <a:t>we</a:t>
            </a:r>
            <a:r>
              <a:rPr lang="it-IT" sz="1200" dirty="0"/>
              <a:t> can </a:t>
            </a:r>
            <a:r>
              <a:rPr lang="it-IT" sz="1200" dirty="0" err="1"/>
              <a:t>see</a:t>
            </a:r>
            <a:r>
              <a:rPr lang="it-IT" sz="1200" dirty="0"/>
              <a:t> </a:t>
            </a:r>
            <a:r>
              <a:rPr lang="it-IT" sz="1200" dirty="0" err="1"/>
              <a:t>sensors</a:t>
            </a:r>
            <a:r>
              <a:rPr lang="it-IT" sz="1200" dirty="0"/>
              <a:t> are set in a </a:t>
            </a:r>
            <a:r>
              <a:rPr lang="it-IT" sz="1200" dirty="0" err="1"/>
              <a:t>matrix</a:t>
            </a:r>
            <a:r>
              <a:rPr lang="it-IT" sz="1200" dirty="0"/>
              <a:t> like pattern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black layer around the sensor is made of plastic tape and is used to reduce the force induced by the laminate surface on the empty floor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-&gt; </a:t>
            </a:r>
            <a:r>
              <a:rPr lang="en-US" dirty="0" err="1"/>
              <a:t>pokaži</a:t>
            </a:r>
            <a:r>
              <a:rPr lang="en-US" dirty="0"/>
              <a:t> </a:t>
            </a:r>
            <a:r>
              <a:rPr lang="en-US" dirty="0" err="1"/>
              <a:t>kje</a:t>
            </a:r>
            <a:r>
              <a:rPr lang="en-US" dirty="0"/>
              <a:t> je </a:t>
            </a:r>
            <a:r>
              <a:rPr lang="en-US" dirty="0" err="1"/>
              <a:t>arduinoMega</a:t>
            </a:r>
            <a:endParaRPr lang="en-US" dirty="0"/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A9F157-5B65-40C1-802B-AFC2AB64F1F1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8951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dirty="0"/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A9F157-5B65-40C1-802B-AFC2AB64F1F1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33286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/>
              <a:t>By </a:t>
            </a:r>
            <a:r>
              <a:rPr lang="it-IT" sz="1200" dirty="0" err="1"/>
              <a:t>definitio</a:t>
            </a:r>
            <a:r>
              <a:rPr lang="it-IT" sz="1200" dirty="0"/>
              <a:t> a </a:t>
            </a:r>
            <a:r>
              <a:rPr lang="it-IT" sz="1200" dirty="0" err="1"/>
              <a:t>fall</a:t>
            </a:r>
            <a:r>
              <a:rPr lang="it-IT" sz="1200" dirty="0"/>
              <a:t> </a:t>
            </a:r>
            <a:r>
              <a:rPr lang="it-IT" sz="1200" dirty="0" err="1"/>
              <a:t>is</a:t>
            </a:r>
            <a:r>
              <a:rPr lang="it-IT" sz="1200" dirty="0"/>
              <a:t> an </a:t>
            </a:r>
            <a:r>
              <a:rPr lang="it-IT" sz="1200" dirty="0" err="1"/>
              <a:t>unintentional</a:t>
            </a:r>
            <a:r>
              <a:rPr lang="it-IT" sz="1200" dirty="0"/>
              <a:t> event and by </a:t>
            </a:r>
            <a:r>
              <a:rPr lang="it-IT" sz="1200" dirty="0" err="1"/>
              <a:t>this</a:t>
            </a:r>
            <a:r>
              <a:rPr lang="it-IT" sz="1200" dirty="0"/>
              <a:t> the data </a:t>
            </a:r>
            <a:r>
              <a:rPr lang="it-IT" sz="1200" dirty="0" err="1"/>
              <a:t>collection</a:t>
            </a:r>
            <a:r>
              <a:rPr lang="it-IT" sz="1200" dirty="0"/>
              <a:t> </a:t>
            </a:r>
            <a:r>
              <a:rPr lang="it-IT" sz="1200" dirty="0" err="1"/>
              <a:t>process</a:t>
            </a:r>
            <a:r>
              <a:rPr lang="it-IT" sz="1200" dirty="0"/>
              <a:t>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/>
              <a:t>So </a:t>
            </a:r>
            <a:r>
              <a:rPr lang="it-IT" sz="1200" dirty="0" err="1"/>
              <a:t>Based</a:t>
            </a:r>
            <a:r>
              <a:rPr lang="it-IT" sz="1200" dirty="0"/>
              <a:t> on </a:t>
            </a:r>
            <a:r>
              <a:rPr lang="it-IT" sz="1200" dirty="0" err="1"/>
              <a:t>this</a:t>
            </a:r>
            <a:r>
              <a:rPr lang="it-IT" sz="1200" dirty="0"/>
              <a:t> </a:t>
            </a:r>
            <a:r>
              <a:rPr lang="it-IT" sz="1200" dirty="0" err="1"/>
              <a:t>findings</a:t>
            </a:r>
            <a:r>
              <a:rPr lang="it-IT" sz="1200" dirty="0"/>
              <a:t> </a:t>
            </a:r>
            <a:r>
              <a:rPr lang="it-IT" sz="1200" dirty="0" err="1"/>
              <a:t>we</a:t>
            </a:r>
            <a:r>
              <a:rPr lang="it-IT" sz="1200" dirty="0"/>
              <a:t> </a:t>
            </a:r>
            <a:r>
              <a:rPr lang="it-IT" sz="1200" dirty="0" err="1"/>
              <a:t>structured</a:t>
            </a:r>
            <a:r>
              <a:rPr lang="it-IT" sz="1200" dirty="0"/>
              <a:t> </a:t>
            </a:r>
            <a:r>
              <a:rPr lang="it-IT" sz="1200" dirty="0" err="1"/>
              <a:t>our</a:t>
            </a:r>
            <a:r>
              <a:rPr lang="it-IT" sz="1200" dirty="0"/>
              <a:t> data….   </a:t>
            </a:r>
            <a:r>
              <a:rPr lang="it-IT" sz="1200" dirty="0" err="1"/>
              <a:t>Contribution</a:t>
            </a:r>
            <a:r>
              <a:rPr lang="it-IT" sz="1200" dirty="0"/>
              <a:t> </a:t>
            </a:r>
            <a:r>
              <a:rPr lang="it-IT" sz="1200" dirty="0" err="1"/>
              <a:t>where</a:t>
            </a:r>
            <a:r>
              <a:rPr lang="it-IT" sz="1200" dirty="0"/>
              <a:t> </a:t>
            </a:r>
            <a:r>
              <a:rPr lang="it-IT" sz="1200" dirty="0" err="1"/>
              <a:t>they</a:t>
            </a:r>
            <a:r>
              <a:rPr lang="it-IT" sz="1200" dirty="0"/>
              <a:t> </a:t>
            </a:r>
            <a:r>
              <a:rPr lang="it-IT" sz="1200" dirty="0" err="1"/>
              <a:t>proposed</a:t>
            </a:r>
            <a:r>
              <a:rPr lang="it-IT" sz="1200" dirty="0"/>
              <a:t> </a:t>
            </a:r>
            <a:r>
              <a:rPr lang="it-IT" sz="1200" dirty="0" err="1"/>
              <a:t>how</a:t>
            </a:r>
            <a:r>
              <a:rPr lang="it-IT" sz="1200" dirty="0"/>
              <a:t> to </a:t>
            </a:r>
            <a:r>
              <a:rPr lang="it-IT" sz="1200" dirty="0" err="1"/>
              <a:t>evaluate</a:t>
            </a:r>
            <a:r>
              <a:rPr lang="it-IT" sz="1200" dirty="0"/>
              <a:t> </a:t>
            </a:r>
            <a:r>
              <a:rPr lang="it-IT" sz="1200" dirty="0" err="1"/>
              <a:t>fall</a:t>
            </a:r>
            <a:r>
              <a:rPr lang="it-IT" sz="1200" dirty="0"/>
              <a:t> </a:t>
            </a:r>
            <a:r>
              <a:rPr lang="it-IT" sz="1200" dirty="0" err="1"/>
              <a:t>recognition</a:t>
            </a:r>
            <a:r>
              <a:rPr lang="it-IT" sz="1200" dirty="0"/>
              <a:t> systems</a:t>
            </a:r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A9F157-5B65-40C1-802B-AFC2AB64F1F1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6400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8051F-F407-44ED-A9A0-62EE0127B28C}" type="datetime1">
              <a:rPr lang="it-IT" smtClean="0"/>
              <a:t>20/08/2020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Non-intrusive fall recognition using smart floor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5F8F-7734-4797-8869-5D5BC0AAEC14}" type="slidenum">
              <a:rPr lang="it-IT" smtClean="0"/>
              <a:t>‹#›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6999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260CC-E092-4CCA-8699-C853AD75945D}" type="datetime1">
              <a:rPr lang="it-IT" smtClean="0"/>
              <a:t>20/08/2020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Non-intrusive fall recognition using smart floor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5F8F-7734-4797-8869-5D5BC0AAEC1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3644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ED7A3-E4F7-4FDE-BCDC-5AE8D238A82B}" type="datetime1">
              <a:rPr lang="it-IT" smtClean="0"/>
              <a:t>20/08/2020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Non-intrusive fall recognition using smart floor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5F8F-7734-4797-8869-5D5BC0AAEC1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7713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96EAC-1382-40DB-A95C-D3AAD906E35E}" type="datetime1">
              <a:rPr lang="it-IT" smtClean="0"/>
              <a:t>20/08/2020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Non-intrusive fall recognition using smart floor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5F8F-7734-4797-8869-5D5BC0AAEC1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3517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B190B-8A7D-4FBD-9594-0C8BE266990B}" type="datetime1">
              <a:rPr lang="it-IT" smtClean="0"/>
              <a:t>20/08/2020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Non-intrusive fall recognition using smart floor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5F8F-7734-4797-8869-5D5BC0AAEC14}" type="slidenum">
              <a:rPr lang="it-IT" smtClean="0"/>
              <a:t>‹#›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7345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ABA49-DB66-4740-975F-0303C3F5879C}" type="datetime1">
              <a:rPr lang="it-IT" smtClean="0"/>
              <a:t>20/08/2020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Non-intrusive fall recognition using smart floor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5F8F-7734-4797-8869-5D5BC0AAEC1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1627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54877-6A36-4A1F-901D-9B57EB1E1B1F}" type="datetime1">
              <a:rPr lang="it-IT" smtClean="0"/>
              <a:t>20/08/2020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Non-intrusive fall recognition using smart floor</a:t>
            </a:r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5F8F-7734-4797-8869-5D5BC0AAEC1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8322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86967-FBF0-4718-8A69-91FBBF75F5CA}" type="datetime1">
              <a:rPr lang="it-IT" smtClean="0"/>
              <a:t>20/08/2020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Non-intrusive fall recognition using smart floor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5F8F-7734-4797-8869-5D5BC0AAEC1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4869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BA20D-7A25-45DC-9BD2-DCADB0ADCD8E}" type="datetime1">
              <a:rPr lang="it-IT" smtClean="0"/>
              <a:t>20/08/2020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Non-intrusive fall recognition using smart floor</a:t>
            </a:r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5F8F-7734-4797-8869-5D5BC0AAEC1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2701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C7360B3A-5073-4A2B-9C89-0A236E8B177F}" type="datetime1">
              <a:rPr lang="it-IT" smtClean="0"/>
              <a:t>20/08/2020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Non-intrusive fall recognition using smart floor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8615F8F-7734-4797-8869-5D5BC0AAEC1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7084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F138B-8278-44F6-B48F-FBF428ADF05D}" type="datetime1">
              <a:rPr lang="it-IT" smtClean="0"/>
              <a:t>20/08/2020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Non-intrusive fall recognition using smart floor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5F8F-7734-4797-8869-5D5BC0AAEC1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2969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581430F-539E-4A67-95CD-B759C7730B61}" type="datetime1">
              <a:rPr lang="it-IT" smtClean="0"/>
              <a:t>20/08/2020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Non-intrusive fall recognition using smart floor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8615F8F-7734-4797-8869-5D5BC0AAEC14}" type="slidenum">
              <a:rPr lang="it-IT" smtClean="0"/>
              <a:t>‹#›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4330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77/2055668317732945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f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f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Excel_Worksheet1.xlsx"/><Relationship Id="rId5" Type="http://schemas.openxmlformats.org/officeDocument/2006/relationships/image" Target="../media/image8.emf"/><Relationship Id="rId4" Type="http://schemas.openxmlformats.org/officeDocument/2006/relationships/package" Target="../embeddings/Microsoft_Excel_Worksheet.xlsx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f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f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ublication/341071549_Privacy_preserving_indoor_location_and_fall_detection_syste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2894D1-7A83-483C-A8B8-FD1F2F3187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051" y="889460"/>
            <a:ext cx="10729552" cy="3566160"/>
          </a:xfrm>
        </p:spPr>
        <p:txBody>
          <a:bodyPr>
            <a:normAutofit fontScale="90000"/>
          </a:bodyPr>
          <a:lstStyle/>
          <a:p>
            <a:pPr lv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</a:pPr>
            <a:br>
              <a:rPr lang="it-IT" dirty="0"/>
            </a:br>
            <a:br>
              <a:rPr lang="it-IT" dirty="0"/>
            </a:br>
            <a:br>
              <a:rPr lang="it-IT" dirty="0"/>
            </a:br>
            <a:r>
              <a:rPr lang="it-IT" sz="6000" dirty="0"/>
              <a:t>NON-INTRUSIVE FALL RECOGNITION</a:t>
            </a:r>
            <a:br>
              <a:rPr lang="it-IT" dirty="0"/>
            </a:br>
            <a:r>
              <a:rPr lang="it-IT" sz="4000" cap="all" spc="200" dirty="0">
                <a:solidFill>
                  <a:srgbClr val="344068"/>
                </a:solidFill>
                <a:ea typeface="+mn-ea"/>
                <a:cs typeface="+mn-cs"/>
              </a:rPr>
              <a:t>USING SMART FLOOR</a:t>
            </a:r>
            <a:br>
              <a:rPr lang="it-IT" sz="2400" cap="all" spc="200" dirty="0">
                <a:solidFill>
                  <a:srgbClr val="344068"/>
                </a:solidFill>
                <a:ea typeface="+mn-ea"/>
                <a:cs typeface="+mn-cs"/>
              </a:rPr>
            </a:b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DF3D15C-C4DA-4622-8C5F-A1F8FCBBDF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8629875" cy="1643427"/>
          </a:xfrm>
        </p:spPr>
        <p:txBody>
          <a:bodyPr>
            <a:normAutofit fontScale="92500" lnSpcReduction="20000"/>
          </a:bodyPr>
          <a:lstStyle/>
          <a:p>
            <a:r>
              <a:rPr lang="it-IT" cap="none" spc="50" dirty="0"/>
              <a:t>Niki </a:t>
            </a:r>
            <a:r>
              <a:rPr lang="en-GB" cap="none" spc="50" dirty="0"/>
              <a:t>Hrovatin</a:t>
            </a:r>
            <a:r>
              <a:rPr lang="it-IT" cap="none" spc="50" dirty="0"/>
              <a:t> </a:t>
            </a:r>
          </a:p>
          <a:p>
            <a:r>
              <a:rPr lang="it-IT" cap="none" spc="50" dirty="0"/>
              <a:t>UP-FAMNIT</a:t>
            </a:r>
          </a:p>
          <a:p>
            <a:r>
              <a:rPr lang="it-IT" cap="none" spc="50" dirty="0"/>
              <a:t>Mentors: </a:t>
            </a:r>
            <a:r>
              <a:rPr lang="it-IT" cap="none" spc="50" dirty="0" err="1"/>
              <a:t>Jernej</a:t>
            </a:r>
            <a:r>
              <a:rPr lang="it-IT" cap="none" spc="50" dirty="0"/>
              <a:t> </a:t>
            </a:r>
            <a:r>
              <a:rPr lang="it-IT" cap="none" spc="50" dirty="0" err="1"/>
              <a:t>Vičič</a:t>
            </a:r>
            <a:r>
              <a:rPr lang="it-IT" cap="none" spc="50" dirty="0"/>
              <a:t>, </a:t>
            </a:r>
            <a:r>
              <a:rPr lang="it-IT" cap="none" spc="50" dirty="0" err="1"/>
              <a:t>Aleksandar</a:t>
            </a:r>
            <a:r>
              <a:rPr lang="it-IT" cap="none" spc="50" dirty="0"/>
              <a:t> </a:t>
            </a:r>
            <a:r>
              <a:rPr lang="it-IT" cap="none" spc="50" dirty="0" err="1"/>
              <a:t>Tošić</a:t>
            </a:r>
            <a:endParaRPr lang="it-IT" cap="none" spc="50" dirty="0"/>
          </a:p>
          <a:p>
            <a:r>
              <a:rPr lang="it-IT" cap="none" spc="50" dirty="0"/>
              <a:t>20.08.2020</a:t>
            </a:r>
          </a:p>
          <a:p>
            <a:endParaRPr lang="it-IT" dirty="0"/>
          </a:p>
          <a:p>
            <a:endParaRPr lang="it-IT" cap="none" spc="50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ECFC52D-5CD5-4F9E-98D1-7ADA2A0F4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Non-intrusive fall recognition using smart floor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FD6D3A2-E1D2-404D-9014-AE0C159AB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5F8F-7734-4797-8869-5D5BC0AAEC14}" type="slidenum">
              <a:rPr lang="it-IT" smtClean="0"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60021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2797A9-0A87-4B82-B3B9-77A253B1D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Data </a:t>
            </a:r>
            <a:r>
              <a:rPr lang="it-IT" dirty="0" err="1"/>
              <a:t>collection</a:t>
            </a:r>
            <a:r>
              <a:rPr lang="it-IT" dirty="0"/>
              <a:t> </a:t>
            </a:r>
            <a:r>
              <a:rPr lang="it-IT" dirty="0" err="1"/>
              <a:t>process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3A340E1-3F2B-4A4B-84A1-B8B988F4A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843" y="1845734"/>
            <a:ext cx="11388378" cy="4459374"/>
          </a:xfrm>
        </p:spPr>
        <p:txBody>
          <a:bodyPr>
            <a:normAutofit/>
          </a:bodyPr>
          <a:lstStyle/>
          <a:p>
            <a:pPr marL="201168" lvl="1" indent="0">
              <a:buNone/>
            </a:pPr>
            <a:endParaRPr lang="it-IT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sz="2200" dirty="0"/>
              <a:t>By definition a fall is an unintentional event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A fall simulation is in direct contrast with the definition of fall event</a:t>
            </a:r>
          </a:p>
          <a:p>
            <a:pPr marL="201168" lvl="1" indent="0">
              <a:buNone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 The issue of fall simulation was widely discussed in this contribution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Stack, E. (2017). Falls are unintentional: Studying simulations is a waste of faking time. </a:t>
            </a:r>
            <a:r>
              <a:rPr lang="en-US" i="1" dirty="0"/>
              <a:t>Journal of Rehabilitation and Assistive Technologies Engineering</a:t>
            </a:r>
            <a:r>
              <a:rPr lang="en-US" dirty="0"/>
              <a:t>. </a:t>
            </a:r>
            <a:r>
              <a:rPr lang="en-US" dirty="0">
                <a:hlinkClick r:id="rId3"/>
              </a:rPr>
              <a:t>https://doi.org/10.1177/2055668317732945</a:t>
            </a:r>
            <a:endParaRPr lang="en-US" dirty="0"/>
          </a:p>
          <a:p>
            <a:pPr marL="384048" lvl="2" indent="0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We structured our data collection process on activities proposed in this contribution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N. Noury et al., "Fall detection - Principles and Methods," 2007 29th Annual International Conference of the IEEE Engineering in Medicine and Biology Society, Lyon, 2007, pp. 1663-1666, doi: 10.1109/IEMBS.2007.4352627</a:t>
            </a:r>
          </a:p>
          <a:p>
            <a:pPr lvl="4">
              <a:buFont typeface="Arial" panose="020B0604020202020204" pitchFamily="34" charset="0"/>
              <a:buChar char="•"/>
            </a:pPr>
            <a:endParaRPr lang="it-IT" sz="1600" dirty="0"/>
          </a:p>
          <a:p>
            <a:pPr>
              <a:buFont typeface="Arial" panose="020B0604020202020204" pitchFamily="34" charset="0"/>
              <a:buChar char="•"/>
            </a:pPr>
            <a:endParaRPr lang="it-IT" sz="1800" dirty="0"/>
          </a:p>
          <a:p>
            <a:pPr marL="201168" lvl="1" indent="0">
              <a:buNone/>
            </a:pPr>
            <a:endParaRPr lang="it-IT" sz="2200" dirty="0"/>
          </a:p>
          <a:p>
            <a:pPr lvl="1">
              <a:buFont typeface="Arial" panose="020B0604020202020204" pitchFamily="34" charset="0"/>
              <a:buChar char="•"/>
            </a:pPr>
            <a:endParaRPr lang="it-IT" sz="1600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5E24E7F-882D-444E-AB70-4F2D8F4A9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Non-intrusive fall recognition using smart floor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CB9938B-D513-4103-8C82-E55A45EC8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5F8F-7734-4797-8869-5D5BC0AAEC14}" type="slidenum">
              <a:rPr lang="it-IT" smtClean="0"/>
              <a:t>10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10874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2797A9-0A87-4B82-B3B9-77A253B1D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Data </a:t>
            </a:r>
            <a:r>
              <a:rPr lang="it-IT" dirty="0" err="1"/>
              <a:t>collection</a:t>
            </a:r>
            <a:r>
              <a:rPr lang="it-IT" dirty="0"/>
              <a:t> </a:t>
            </a:r>
            <a:r>
              <a:rPr lang="it-IT" dirty="0" err="1"/>
              <a:t>process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3A340E1-3F2B-4A4B-84A1-B8B988F4A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843" y="1845734"/>
            <a:ext cx="11388378" cy="4459374"/>
          </a:xfrm>
        </p:spPr>
        <p:txBody>
          <a:bodyPr>
            <a:normAutofit/>
          </a:bodyPr>
          <a:lstStyle/>
          <a:p>
            <a:pPr marL="201168" lvl="1" indent="0">
              <a:buNone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sz="2200" dirty="0"/>
              <a:t>The positive dataset is composed of seven distinct fall events:</a:t>
            </a:r>
          </a:p>
          <a:p>
            <a:pPr marL="0" indent="0">
              <a:buNone/>
            </a:pPr>
            <a:endParaRPr lang="en-US" sz="2200" dirty="0"/>
          </a:p>
          <a:p>
            <a:pPr marL="818388" lvl="2" indent="-342900">
              <a:buFont typeface="+mj-lt"/>
              <a:buAutoNum type="arabicPeriod"/>
            </a:pPr>
            <a:r>
              <a:rPr lang="en-US" sz="1800" dirty="0"/>
              <a:t>Forward fall on the knees</a:t>
            </a:r>
          </a:p>
          <a:p>
            <a:pPr marL="818388" lvl="2" indent="-342900">
              <a:buFont typeface="+mj-lt"/>
              <a:buAutoNum type="arabicPeriod"/>
            </a:pPr>
            <a:r>
              <a:rPr lang="en-US" sz="1800" dirty="0"/>
              <a:t>Forward fall with forward arm protection</a:t>
            </a:r>
          </a:p>
          <a:p>
            <a:pPr marL="818388" lvl="2" indent="-342900">
              <a:buFont typeface="+mj-lt"/>
              <a:buAutoNum type="arabicPeriod"/>
            </a:pPr>
            <a:r>
              <a:rPr lang="en-US" sz="1800" dirty="0"/>
              <a:t>Forward fall ending laying flat</a:t>
            </a:r>
          </a:p>
          <a:p>
            <a:pPr marL="818388" lvl="2" indent="-342900">
              <a:buFont typeface="+mj-lt"/>
              <a:buAutoNum type="arabicPeriod"/>
            </a:pPr>
            <a:r>
              <a:rPr lang="en-US" sz="1800" dirty="0"/>
              <a:t>Forward fall on the knees with rotation, ending in the lateral position</a:t>
            </a:r>
          </a:p>
          <a:p>
            <a:pPr marL="818388" lvl="2" indent="-342900">
              <a:buFont typeface="+mj-lt"/>
              <a:buAutoNum type="arabicPeriod"/>
            </a:pPr>
            <a:r>
              <a:rPr lang="en-US" sz="1800" dirty="0"/>
              <a:t>Lateral fall ending lying flat</a:t>
            </a:r>
          </a:p>
          <a:p>
            <a:pPr marL="818388" lvl="2" indent="-342900">
              <a:buFont typeface="+mj-lt"/>
              <a:buAutoNum type="arabicPeriod"/>
            </a:pPr>
            <a:r>
              <a:rPr lang="en-US" sz="1800" dirty="0"/>
              <a:t>Lateral fall ending lying flat with recovery</a:t>
            </a:r>
          </a:p>
          <a:p>
            <a:pPr marL="818388" lvl="2" indent="-342900">
              <a:buFont typeface="+mj-lt"/>
              <a:buAutoNum type="arabicPeriod"/>
            </a:pPr>
            <a:r>
              <a:rPr lang="en-US" sz="1800" dirty="0"/>
              <a:t>Forward fall ending laying flat with recovery</a:t>
            </a:r>
          </a:p>
          <a:p>
            <a:pPr marL="201168" lvl="1" indent="0">
              <a:buNone/>
            </a:pPr>
            <a:endParaRPr lang="it-IT" sz="2200" dirty="0"/>
          </a:p>
          <a:p>
            <a:pPr lvl="1">
              <a:buFont typeface="Arial" panose="020B0604020202020204" pitchFamily="34" charset="0"/>
              <a:buChar char="•"/>
            </a:pPr>
            <a:endParaRPr lang="it-IT" sz="1600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5E24E7F-882D-444E-AB70-4F2D8F4A9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Non-intrusive fall recognition using smart floor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CB9938B-D513-4103-8C82-E55A45EC8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5F8F-7734-4797-8869-5D5BC0AAEC14}" type="slidenum">
              <a:rPr lang="it-IT" smtClean="0"/>
              <a:t>11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63079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2797A9-0A87-4B82-B3B9-77A253B1D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collection process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3A340E1-3F2B-4A4B-84A1-B8B988F4A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843" y="1845734"/>
            <a:ext cx="11388378" cy="4459374"/>
          </a:xfrm>
        </p:spPr>
        <p:txBody>
          <a:bodyPr>
            <a:normAutofit/>
          </a:bodyPr>
          <a:lstStyle/>
          <a:p>
            <a:pPr marL="201168" lvl="1" indent="0">
              <a:buNone/>
            </a:pPr>
            <a:endParaRPr lang="it-IT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sz="2200" dirty="0"/>
              <a:t>The negative dataset is composed of the following activities:</a:t>
            </a:r>
          </a:p>
          <a:p>
            <a:pPr marL="0" indent="0">
              <a:buNone/>
            </a:pPr>
            <a:endParaRPr lang="en-US" sz="2200" dirty="0"/>
          </a:p>
          <a:p>
            <a:pPr marL="818388" lvl="2" indent="-342900">
              <a:buFont typeface="+mj-lt"/>
              <a:buAutoNum type="arabicPeriod"/>
            </a:pPr>
            <a:r>
              <a:rPr lang="en-US" sz="1800" dirty="0"/>
              <a:t>Sit on a chair</a:t>
            </a:r>
          </a:p>
          <a:p>
            <a:pPr marL="818388" lvl="2" indent="-342900">
              <a:buFont typeface="+mj-lt"/>
              <a:buAutoNum type="arabicPeriod"/>
            </a:pPr>
            <a:r>
              <a:rPr lang="en-US" sz="1800" dirty="0"/>
              <a:t>Stand up from the chair</a:t>
            </a:r>
          </a:p>
          <a:p>
            <a:pPr marL="818388" lvl="2" indent="-342900">
              <a:buFont typeface="+mj-lt"/>
              <a:buAutoNum type="arabicPeriod"/>
            </a:pPr>
            <a:r>
              <a:rPr lang="en-US" sz="1800" dirty="0"/>
              <a:t>To bend down, catch something on the floor, then to rise up</a:t>
            </a:r>
          </a:p>
          <a:p>
            <a:pPr marL="818388" lvl="2" indent="-342900">
              <a:buFont typeface="+mj-lt"/>
              <a:buAutoNum type="arabicPeriod"/>
            </a:pPr>
            <a:r>
              <a:rPr lang="en-US" sz="1800" dirty="0"/>
              <a:t>Jump on the floor</a:t>
            </a:r>
          </a:p>
          <a:p>
            <a:pPr marL="818388" lvl="2" indent="-342900">
              <a:buFont typeface="+mj-lt"/>
              <a:buAutoNum type="arabicPeriod"/>
            </a:pPr>
            <a:r>
              <a:rPr lang="en-US" sz="1800" dirty="0"/>
              <a:t>Random walk</a:t>
            </a:r>
          </a:p>
          <a:p>
            <a:pPr marL="818388" lvl="2" indent="-342900">
              <a:buFont typeface="+mj-lt"/>
              <a:buAutoNum type="arabicPeriod"/>
            </a:pPr>
            <a:r>
              <a:rPr lang="en-US" sz="1800" dirty="0"/>
              <a:t>Waiting in place</a:t>
            </a:r>
          </a:p>
          <a:p>
            <a:pPr marL="818388" lvl="2" indent="-342900">
              <a:buFont typeface="+mj-lt"/>
              <a:buAutoNum type="arabicPeriod"/>
            </a:pPr>
            <a:r>
              <a:rPr lang="en-US" sz="1800" dirty="0"/>
              <a:t>Empty floor</a:t>
            </a:r>
          </a:p>
          <a:p>
            <a:pPr marL="201168" lvl="1" indent="0">
              <a:buNone/>
            </a:pPr>
            <a:endParaRPr lang="it-IT" sz="2200" dirty="0"/>
          </a:p>
          <a:p>
            <a:pPr lvl="1">
              <a:buFont typeface="Arial" panose="020B0604020202020204" pitchFamily="34" charset="0"/>
              <a:buChar char="•"/>
            </a:pPr>
            <a:endParaRPr lang="it-IT" sz="1600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5E24E7F-882D-444E-AB70-4F2D8F4A9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Non-intrusive fall recognition using smart floor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CB9938B-D513-4103-8C82-E55A45EC8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5F8F-7734-4797-8869-5D5BC0AAEC14}" type="slidenum">
              <a:rPr lang="it-IT" smtClean="0"/>
              <a:t>12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06532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2797A9-0A87-4B82-B3B9-77A253B1D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Data </a:t>
            </a:r>
            <a:r>
              <a:rPr lang="it-IT" dirty="0" err="1"/>
              <a:t>collection</a:t>
            </a:r>
            <a:r>
              <a:rPr lang="it-IT" dirty="0"/>
              <a:t> </a:t>
            </a:r>
            <a:r>
              <a:rPr lang="it-IT" dirty="0" err="1"/>
              <a:t>process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3A340E1-3F2B-4A4B-84A1-B8B988F4A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843" y="1845734"/>
            <a:ext cx="11388378" cy="4459374"/>
          </a:xfrm>
        </p:spPr>
        <p:txBody>
          <a:bodyPr>
            <a:normAutofit/>
          </a:bodyPr>
          <a:lstStyle/>
          <a:p>
            <a:pPr marL="201168" lvl="1" indent="0">
              <a:buNone/>
            </a:pPr>
            <a:endParaRPr lang="it-IT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 </a:t>
            </a:r>
            <a:r>
              <a:rPr lang="en-US" sz="2200" dirty="0"/>
              <a:t>The data collection process was performed in collaboration with volunteers from InnoRenew CoE</a:t>
            </a:r>
          </a:p>
          <a:p>
            <a:pPr marL="0" indent="0">
              <a:buNone/>
            </a:pPr>
            <a:endParaRPr lang="en-US" sz="2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 Was carried out on Wednesday 29.07.2020 in a gym in arena Bonifika Koper</a:t>
            </a:r>
          </a:p>
          <a:p>
            <a:pPr marL="0" indent="0">
              <a:buNone/>
            </a:pPr>
            <a:endParaRPr lang="en-US" sz="2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 18 volunteers took part in the event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9 female volunteers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9 male volunteers</a:t>
            </a:r>
          </a:p>
          <a:p>
            <a:pPr marL="201168" lvl="1" indent="0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 140 simulation of fall event were recorded</a:t>
            </a:r>
          </a:p>
          <a:p>
            <a:pPr marL="201168" lvl="1" indent="0">
              <a:buNone/>
            </a:pPr>
            <a:endParaRPr lang="it-IT" sz="2200" dirty="0"/>
          </a:p>
          <a:p>
            <a:pPr lvl="1">
              <a:buFont typeface="Arial" panose="020B0604020202020204" pitchFamily="34" charset="0"/>
              <a:buChar char="•"/>
            </a:pPr>
            <a:endParaRPr lang="it-IT" sz="1600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5E24E7F-882D-444E-AB70-4F2D8F4A9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Non-intrusive fall recognition using smart floor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CB9938B-D513-4103-8C82-E55A45EC8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5F8F-7734-4797-8869-5D5BC0AAEC14}" type="slidenum">
              <a:rPr lang="it-IT" smtClean="0"/>
              <a:t>13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66609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2797A9-0A87-4B82-B3B9-77A253B1D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Data </a:t>
            </a:r>
            <a:r>
              <a:rPr lang="it-IT" dirty="0" err="1"/>
              <a:t>collection</a:t>
            </a:r>
            <a:r>
              <a:rPr lang="it-IT" dirty="0"/>
              <a:t> </a:t>
            </a:r>
            <a:r>
              <a:rPr lang="it-IT" dirty="0" err="1"/>
              <a:t>process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3A340E1-3F2B-4A4B-84A1-B8B988F4A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843" y="1845734"/>
            <a:ext cx="11388378" cy="4459374"/>
          </a:xfrm>
        </p:spPr>
        <p:txBody>
          <a:bodyPr>
            <a:normAutofit/>
          </a:bodyPr>
          <a:lstStyle/>
          <a:p>
            <a:pPr marL="201168" lvl="1" indent="0">
              <a:buNone/>
            </a:pPr>
            <a:endParaRPr lang="it-IT" sz="2000" dirty="0"/>
          </a:p>
          <a:p>
            <a:pPr marL="201168" lvl="1" indent="0">
              <a:buNone/>
            </a:pPr>
            <a:endParaRPr lang="it-IT" sz="2200" dirty="0"/>
          </a:p>
          <a:p>
            <a:pPr lvl="1">
              <a:buFont typeface="Arial" panose="020B0604020202020204" pitchFamily="34" charset="0"/>
              <a:buChar char="•"/>
            </a:pPr>
            <a:endParaRPr lang="it-IT" sz="1600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5E24E7F-882D-444E-AB70-4F2D8F4A9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Non-intrusive fall recognition using smart floor</a:t>
            </a: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CB9938B-D513-4103-8C82-E55A45EC8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5F8F-7734-4797-8869-5D5BC0AAEC14}" type="slidenum">
              <a:rPr lang="it-IT" smtClean="0"/>
              <a:t>14</a:t>
            </a:fld>
            <a:endParaRPr lang="it-IT"/>
          </a:p>
        </p:txBody>
      </p:sp>
      <p:pic>
        <p:nvPicPr>
          <p:cNvPr id="9" name="Immagine 8" descr="Immagine che contiene interni, tavolo, stanza, scrivania&#10;&#10;Descrizione generata automaticamente">
            <a:extLst>
              <a:ext uri="{FF2B5EF4-FFF2-40B4-BE49-F238E27FC236}">
                <a16:creationId xmlns:a16="http://schemas.microsoft.com/office/drawing/2014/main" id="{0B994DC8-ECFF-4A9E-9A69-A012A2CAAB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60" y="-398585"/>
            <a:ext cx="12277060" cy="912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163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2797A9-0A87-4B82-B3B9-77A253B1D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Data </a:t>
            </a:r>
            <a:r>
              <a:rPr lang="it-IT" dirty="0" err="1"/>
              <a:t>collection</a:t>
            </a:r>
            <a:r>
              <a:rPr lang="it-IT" dirty="0"/>
              <a:t> </a:t>
            </a:r>
            <a:r>
              <a:rPr lang="it-IT" dirty="0" err="1"/>
              <a:t>process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3A340E1-3F2B-4A4B-84A1-B8B988F4A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843" y="1845734"/>
            <a:ext cx="11388378" cy="4459374"/>
          </a:xfrm>
        </p:spPr>
        <p:txBody>
          <a:bodyPr>
            <a:normAutofit/>
          </a:bodyPr>
          <a:lstStyle/>
          <a:p>
            <a:pPr marL="201168" lvl="1" indent="0">
              <a:buNone/>
            </a:pPr>
            <a:endParaRPr lang="it-IT" sz="2000" dirty="0"/>
          </a:p>
          <a:p>
            <a:pPr marL="201168" lvl="1" indent="0">
              <a:buNone/>
            </a:pPr>
            <a:endParaRPr lang="it-IT" sz="2200" dirty="0"/>
          </a:p>
          <a:p>
            <a:pPr lvl="1">
              <a:buFont typeface="Arial" panose="020B0604020202020204" pitchFamily="34" charset="0"/>
              <a:buChar char="•"/>
            </a:pPr>
            <a:endParaRPr lang="it-IT" sz="1600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5E24E7F-882D-444E-AB70-4F2D8F4A9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Non-intrusive fall recognition using smart floor</a:t>
            </a: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CB9938B-D513-4103-8C82-E55A45EC8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5F8F-7734-4797-8869-5D5BC0AAEC14}" type="slidenum">
              <a:rPr lang="it-IT" smtClean="0"/>
              <a:t>15</a:t>
            </a:fld>
            <a:endParaRPr lang="it-IT"/>
          </a:p>
        </p:txBody>
      </p:sp>
      <p:pic>
        <p:nvPicPr>
          <p:cNvPr id="7" name="Immagine 6" descr="Immagine che contiene interni, tavolo, arredamento, stanza&#10;&#10;Descrizione generata automaticamente">
            <a:extLst>
              <a:ext uri="{FF2B5EF4-FFF2-40B4-BE49-F238E27FC236}">
                <a16:creationId xmlns:a16="http://schemas.microsoft.com/office/drawing/2014/main" id="{D3F06B1C-567D-4EB7-A063-473F7C97BE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589" y="-609600"/>
            <a:ext cx="13217178" cy="991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97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5E24E7F-882D-444E-AB70-4F2D8F4A9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Non-intrusive fall recognition using smart floor</a:t>
            </a: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CB9938B-D513-4103-8C82-E55A45EC8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5F8F-7734-4797-8869-5D5BC0AAEC14}" type="slidenum">
              <a:rPr lang="it-IT" smtClean="0"/>
              <a:t>16</a:t>
            </a:fld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3A340E1-3F2B-4A4B-84A1-B8B988F4A0C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03275" y="1846263"/>
            <a:ext cx="11388725" cy="4459287"/>
          </a:xfrm>
        </p:spPr>
        <p:txBody>
          <a:bodyPr>
            <a:normAutofit/>
          </a:bodyPr>
          <a:lstStyle/>
          <a:p>
            <a:pPr marL="201168" lvl="1" indent="0">
              <a:buNone/>
            </a:pPr>
            <a:endParaRPr lang="it-IT" sz="2000" dirty="0"/>
          </a:p>
          <a:p>
            <a:pPr marL="201168" lvl="1" indent="0">
              <a:buNone/>
            </a:pPr>
            <a:endParaRPr lang="it-IT" sz="2200" dirty="0"/>
          </a:p>
          <a:p>
            <a:pPr lvl="1">
              <a:buFont typeface="Arial" panose="020B0604020202020204" pitchFamily="34" charset="0"/>
              <a:buChar char="•"/>
            </a:pPr>
            <a:endParaRPr lang="it-IT" sz="1600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6" name="t_video5902343288811161737">
            <a:hlinkClick r:id="" action="ppaction://media"/>
            <a:extLst>
              <a:ext uri="{FF2B5EF4-FFF2-40B4-BE49-F238E27FC236}">
                <a16:creationId xmlns:a16="http://schemas.microsoft.com/office/drawing/2014/main" id="{94228ACE-DC94-4E84-AC39-2BAE91AB45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7188" y="0"/>
            <a:ext cx="3857625" cy="63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10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5E24E7F-882D-444E-AB70-4F2D8F4A9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Non-intrusive fall recognition using smart floor</a:t>
            </a: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CB9938B-D513-4103-8C82-E55A45EC8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5F8F-7734-4797-8869-5D5BC0AAEC14}" type="slidenum">
              <a:rPr lang="it-IT" smtClean="0"/>
              <a:t>17</a:t>
            </a:fld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3A340E1-3F2B-4A4B-84A1-B8B988F4A0C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03275" y="1846263"/>
            <a:ext cx="11388725" cy="4459287"/>
          </a:xfrm>
        </p:spPr>
        <p:txBody>
          <a:bodyPr>
            <a:normAutofit/>
          </a:bodyPr>
          <a:lstStyle/>
          <a:p>
            <a:pPr marL="201168" lvl="1" indent="0">
              <a:buNone/>
            </a:pPr>
            <a:endParaRPr lang="it-IT" sz="2000" dirty="0"/>
          </a:p>
          <a:p>
            <a:pPr marL="201168" lvl="1" indent="0">
              <a:buNone/>
            </a:pPr>
            <a:endParaRPr lang="it-IT" sz="2200" dirty="0"/>
          </a:p>
          <a:p>
            <a:pPr lvl="1">
              <a:buFont typeface="Arial" panose="020B0604020202020204" pitchFamily="34" charset="0"/>
              <a:buChar char="•"/>
            </a:pPr>
            <a:endParaRPr lang="it-IT" sz="1600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7" name="drug">
            <a:hlinkClick r:id="" action="ppaction://media"/>
            <a:extLst>
              <a:ext uri="{FF2B5EF4-FFF2-40B4-BE49-F238E27FC236}">
                <a16:creationId xmlns:a16="http://schemas.microsoft.com/office/drawing/2014/main" id="{98E1F973-2B36-44B1-89BD-7B3441FA99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8827" y="-33090"/>
            <a:ext cx="12250827" cy="689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73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2797A9-0A87-4B82-B3B9-77A253B1D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Machine learning model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3A340E1-3F2B-4A4B-84A1-B8B988F4A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843" y="1845734"/>
            <a:ext cx="11388378" cy="4459374"/>
          </a:xfrm>
        </p:spPr>
        <p:txBody>
          <a:bodyPr>
            <a:normAutofit/>
          </a:bodyPr>
          <a:lstStyle/>
          <a:p>
            <a:pPr marL="201168" lvl="1" indent="0">
              <a:buNone/>
            </a:pPr>
            <a:endParaRPr lang="it-IT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Preprocessing: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 min-max normalization over sensor values in a moving window of 100 measurements</a:t>
            </a:r>
          </a:p>
          <a:p>
            <a:pPr marL="201168" lvl="1" indent="0">
              <a:buNone/>
            </a:pPr>
            <a:endParaRPr lang="en-US" sz="2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 </a:t>
            </a:r>
            <a:r>
              <a:rPr lang="en-US" sz="2400" dirty="0"/>
              <a:t>Machine learning model: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 </a:t>
            </a:r>
            <a:r>
              <a:rPr lang="en-US" sz="2200" dirty="0"/>
              <a:t>Convolutional neural network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800" dirty="0"/>
              <a:t>Two 2D convolution layers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800" dirty="0"/>
              <a:t>One hidden layer</a:t>
            </a:r>
          </a:p>
          <a:p>
            <a:pPr>
              <a:buFont typeface="Arial" panose="020B0604020202020204" pitchFamily="34" charset="0"/>
              <a:buChar char="•"/>
            </a:pPr>
            <a:endParaRPr lang="it-IT" sz="1800" dirty="0"/>
          </a:p>
          <a:p>
            <a:pPr marL="201168" lvl="1" indent="0">
              <a:buNone/>
            </a:pPr>
            <a:endParaRPr lang="it-IT" sz="2200" dirty="0"/>
          </a:p>
          <a:p>
            <a:pPr lvl="1">
              <a:buFont typeface="Arial" panose="020B0604020202020204" pitchFamily="34" charset="0"/>
              <a:buChar char="•"/>
            </a:pPr>
            <a:endParaRPr lang="it-IT" sz="1600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5E24E7F-882D-444E-AB70-4F2D8F4A9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Non-intrusive fall recognition using smart floor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CB9938B-D513-4103-8C82-E55A45EC8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5F8F-7734-4797-8869-5D5BC0AAEC14}" type="slidenum">
              <a:rPr lang="it-IT" smtClean="0"/>
              <a:t>18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162750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2797A9-0A87-4B82-B3B9-77A253B1D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Machine learning model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3A340E1-3F2B-4A4B-84A1-B8B988F4A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843" y="1845734"/>
            <a:ext cx="11388378" cy="4459374"/>
          </a:xfrm>
        </p:spPr>
        <p:txBody>
          <a:bodyPr>
            <a:normAutofit/>
          </a:bodyPr>
          <a:lstStyle/>
          <a:p>
            <a:pPr marL="201168" lvl="1" indent="0">
              <a:buNone/>
            </a:pPr>
            <a:endParaRPr lang="it-IT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/>
              <a:t> </a:t>
            </a:r>
            <a:r>
              <a:rPr lang="it-IT" sz="2400" dirty="0" err="1"/>
              <a:t>Results</a:t>
            </a:r>
            <a:r>
              <a:rPr lang="it-IT" sz="2400" dirty="0"/>
              <a:t> from the </a:t>
            </a:r>
            <a:r>
              <a:rPr lang="it-IT" sz="2400" dirty="0" err="1"/>
              <a:t>evaluation</a:t>
            </a:r>
            <a:r>
              <a:rPr lang="it-IT" sz="2400" dirty="0"/>
              <a:t> of the model on the test set:</a:t>
            </a:r>
            <a:endParaRPr lang="it-IT" sz="1800" dirty="0"/>
          </a:p>
          <a:p>
            <a:pPr marL="201168" lvl="1" indent="0">
              <a:buNone/>
            </a:pPr>
            <a:endParaRPr lang="it-IT" sz="2200" dirty="0"/>
          </a:p>
          <a:p>
            <a:pPr lvl="1">
              <a:buFont typeface="Arial" panose="020B0604020202020204" pitchFamily="34" charset="0"/>
              <a:buChar char="•"/>
            </a:pPr>
            <a:endParaRPr lang="it-IT" sz="1600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5E24E7F-882D-444E-AB70-4F2D8F4A9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Non-intrusive fall recognition using smart floor</a:t>
            </a: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CB9938B-D513-4103-8C82-E55A45EC8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5F8F-7734-4797-8869-5D5BC0AAEC14}" type="slidenum">
              <a:rPr lang="it-IT" smtClean="0"/>
              <a:t>19</a:t>
            </a:fld>
            <a:endParaRPr lang="it-IT"/>
          </a:p>
        </p:txBody>
      </p:sp>
      <p:graphicFrame>
        <p:nvGraphicFramePr>
          <p:cNvPr id="10" name="Oggetto 9">
            <a:extLst>
              <a:ext uri="{FF2B5EF4-FFF2-40B4-BE49-F238E27FC236}">
                <a16:creationId xmlns:a16="http://schemas.microsoft.com/office/drawing/2014/main" id="{FC5C9F8F-7AD0-442D-B103-0936474173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1643635"/>
              </p:ext>
            </p:extLst>
          </p:nvPr>
        </p:nvGraphicFramePr>
        <p:xfrm>
          <a:off x="904038" y="3574771"/>
          <a:ext cx="4307799" cy="1537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Worksheet" r:id="rId4" imgW="3229108" imgH="1152780" progId="Excel.Sheet.12">
                  <p:embed/>
                </p:oleObj>
              </mc:Choice>
              <mc:Fallback>
                <p:oleObj name="Worksheet" r:id="rId4" imgW="3229108" imgH="11527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04038" y="3574771"/>
                        <a:ext cx="4307799" cy="15375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ggetto 11">
            <a:extLst>
              <a:ext uri="{FF2B5EF4-FFF2-40B4-BE49-F238E27FC236}">
                <a16:creationId xmlns:a16="http://schemas.microsoft.com/office/drawing/2014/main" id="{66EA6BE6-6378-4159-A27C-E9BCACD057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549533"/>
              </p:ext>
            </p:extLst>
          </p:nvPr>
        </p:nvGraphicFramePr>
        <p:xfrm>
          <a:off x="6498216" y="3574771"/>
          <a:ext cx="4914679" cy="4487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Worksheet" r:id="rId6" imgW="4276947" imgH="390270" progId="Excel.Sheet.12">
                  <p:embed/>
                </p:oleObj>
              </mc:Choice>
              <mc:Fallback>
                <p:oleObj name="Worksheet" r:id="rId6" imgW="4276947" imgH="39027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98216" y="3574771"/>
                        <a:ext cx="4914679" cy="4487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75831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B5F318-DB19-46CB-B796-FAEE71813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Contents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4B75A33-3DB3-4E67-8118-57DBBCD09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it-IT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/>
              <a:t> </a:t>
            </a:r>
            <a:r>
              <a:rPr lang="en-US" sz="2400" dirty="0"/>
              <a:t>Initial project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Non-intrusive fall recognition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Prototype structure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System architecture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Data collection process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Machine learning model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Future work</a:t>
            </a:r>
          </a:p>
          <a:p>
            <a:pPr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AEE3A4B-C69E-4C8D-8093-382511CF8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Non-intrusive fall recognition using smart floor</a:t>
            </a: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33F929C-63A3-4E33-88D8-6127A4AD7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5F8F-7734-4797-8869-5D5BC0AAEC14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1588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2797A9-0A87-4B82-B3B9-77A253B1D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Future work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3A340E1-3F2B-4A4B-84A1-B8B988F4A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68885"/>
            <a:ext cx="7100236" cy="4459374"/>
          </a:xfrm>
        </p:spPr>
        <p:txBody>
          <a:bodyPr>
            <a:normAutofit/>
          </a:bodyPr>
          <a:lstStyle/>
          <a:p>
            <a:pPr marL="201168" lvl="1" indent="0">
              <a:buNone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Build a stronger model, that ensures fall recognition</a:t>
            </a:r>
          </a:p>
          <a:p>
            <a:pPr marL="0" indent="0">
              <a:buNone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Increase the prototype size, to develop a sensor network communicating with a 1-wire protocol</a:t>
            </a:r>
          </a:p>
          <a:p>
            <a:pPr marL="0" indent="0">
              <a:buNone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The development of tiles with embedded sensors</a:t>
            </a:r>
          </a:p>
          <a:p>
            <a:pPr marL="0" indent="0">
              <a:buNone/>
            </a:pPr>
            <a:endParaRPr lang="it-IT" sz="2400" dirty="0"/>
          </a:p>
          <a:p>
            <a:pPr>
              <a:buFont typeface="Arial" panose="020B0604020202020204" pitchFamily="34" charset="0"/>
              <a:buChar char="•"/>
            </a:pPr>
            <a:endParaRPr lang="it-IT" sz="1800" dirty="0"/>
          </a:p>
          <a:p>
            <a:pPr marL="201168" lvl="1" indent="0">
              <a:buNone/>
            </a:pPr>
            <a:endParaRPr lang="it-IT" sz="2200" dirty="0"/>
          </a:p>
          <a:p>
            <a:pPr lvl="1">
              <a:buFont typeface="Arial" panose="020B0604020202020204" pitchFamily="34" charset="0"/>
              <a:buChar char="•"/>
            </a:pPr>
            <a:endParaRPr lang="it-IT" sz="1600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5E24E7F-882D-444E-AB70-4F2D8F4A9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Non-intrusive fall recognition using smart floor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CB9938B-D513-4103-8C82-E55A45EC8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5F8F-7734-4797-8869-5D5BC0AAEC14}" type="slidenum">
              <a:rPr lang="it-IT" smtClean="0"/>
              <a:t>20</a:t>
            </a:fld>
            <a:endParaRPr lang="it-IT" dirty="0"/>
          </a:p>
        </p:txBody>
      </p:sp>
      <p:pic>
        <p:nvPicPr>
          <p:cNvPr id="7" name="Immagine 6" descr="Immagine che contiene orologio, stanza&#10;&#10;Descrizione generata automaticamente">
            <a:extLst>
              <a:ext uri="{FF2B5EF4-FFF2-40B4-BE49-F238E27FC236}">
                <a16:creationId xmlns:a16="http://schemas.microsoft.com/office/drawing/2014/main" id="{CC8F924C-AC5D-4869-8E0D-CC2D06193C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021" y="33090"/>
            <a:ext cx="3599493" cy="3082066"/>
          </a:xfrm>
          <a:prstGeom prst="rect">
            <a:avLst/>
          </a:prstGeom>
        </p:spPr>
      </p:pic>
      <p:pic>
        <p:nvPicPr>
          <p:cNvPr id="9" name="Immagine 8" descr="Immagine che contiene tavolo, computer&#10;&#10;Descrizione generata automaticamente">
            <a:extLst>
              <a:ext uri="{FF2B5EF4-FFF2-40B4-BE49-F238E27FC236}">
                <a16:creationId xmlns:a16="http://schemas.microsoft.com/office/drawing/2014/main" id="{2CA362F3-B2AF-45E5-AAA5-BCB4CE98A1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021" y="3122991"/>
            <a:ext cx="3599493" cy="304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5239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0322FE-BE02-45B7-AA16-AD295721B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Questions</a:t>
            </a:r>
            <a:r>
              <a:rPr lang="it-IT" dirty="0"/>
              <a:t> 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2C418C7-3E18-453B-81A0-71870CA830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1C595F-C25B-430A-8336-E51B28CCD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Non-intrusive fall recognition using smart floor</a:t>
            </a: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6932B99-4AED-4849-B898-A63B716FB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5F8F-7734-4797-8869-5D5BC0AAEC14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8433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2797A9-0A87-4B82-B3B9-77A253B1D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Initial</a:t>
            </a:r>
            <a:r>
              <a:rPr lang="it-IT" dirty="0"/>
              <a:t> project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3A340E1-3F2B-4A4B-84A1-B8B988F4A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843" y="1845734"/>
            <a:ext cx="11388378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The idea behind the project originates from the prototype developed in the contribution: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Privacy preserving indoor location and fall detection system</a:t>
            </a:r>
            <a:endParaRPr lang="en-US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Authors: </a:t>
            </a:r>
            <a:r>
              <a:rPr lang="en-US" spc="50" dirty="0"/>
              <a:t>Aleksandar Tošić, Jernej Vičič, Michael David Burnard</a:t>
            </a:r>
          </a:p>
          <a:p>
            <a:pPr marL="201168" lvl="1" indent="0">
              <a:buNone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They propose the further development of the prototype as a system for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/>
              <a:t>Non-intrusive fall recognition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/>
              <a:t>Optimization of future building based on the data collected using the smart floor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/>
              <a:t>Tracking of patient in health institutions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5E24E7F-882D-444E-AB70-4F2D8F4A9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Non-intrusive fall recognition using smart floor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CB9938B-D513-4103-8C82-E55A45EC8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5F8F-7734-4797-8869-5D5BC0AAEC14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611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2797A9-0A87-4B82-B3B9-77A253B1D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Non-intrusive </a:t>
            </a:r>
            <a:r>
              <a:rPr lang="it-IT" dirty="0" err="1"/>
              <a:t>fall</a:t>
            </a:r>
            <a:r>
              <a:rPr lang="it-IT" dirty="0"/>
              <a:t> </a:t>
            </a:r>
            <a:r>
              <a:rPr lang="it-IT" dirty="0" err="1"/>
              <a:t>recognition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3A340E1-3F2B-4A4B-84A1-B8B988F4A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843" y="1845734"/>
            <a:ext cx="11388378" cy="4459374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endParaRPr lang="it-IT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/>
              <a:t> </a:t>
            </a:r>
            <a:r>
              <a:rPr lang="en-US" sz="2400" dirty="0"/>
              <a:t>Falls are events that affect almost every human above the age of 65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spc="50" dirty="0"/>
              <a:t> A fall can lead physical, psychological and socio-economical consequences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spc="50" dirty="0"/>
              <a:t> The fall event is a very actual problem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spc="50" dirty="0"/>
              <a:t>Fall prevention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spc="50" dirty="0"/>
              <a:t>Fall recognition </a:t>
            </a:r>
          </a:p>
          <a:p>
            <a:pPr marL="201168" lvl="1" indent="0">
              <a:buNone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There are many solutions for fall recognition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Wearable technology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Ambiance technology</a:t>
            </a:r>
          </a:p>
          <a:p>
            <a:pPr marL="201168" lvl="1" indent="0">
              <a:buNone/>
            </a:pPr>
            <a:endParaRPr lang="it-IT" sz="2200" dirty="0"/>
          </a:p>
          <a:p>
            <a:pPr lvl="1">
              <a:buFont typeface="Arial" panose="020B0604020202020204" pitchFamily="34" charset="0"/>
              <a:buChar char="•"/>
            </a:pPr>
            <a:endParaRPr lang="it-IT" sz="1600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5E24E7F-882D-444E-AB70-4F2D8F4A9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Non-intrusive fall recognition using smart floor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CB9938B-D513-4103-8C82-E55A45EC8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5F8F-7734-4797-8869-5D5BC0AAEC14}" type="slidenum">
              <a:rPr lang="it-IT" smtClean="0"/>
              <a:t>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24119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2797A9-0A87-4B82-B3B9-77A253B1D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Non-intrusive </a:t>
            </a:r>
            <a:r>
              <a:rPr lang="it-IT" dirty="0" err="1"/>
              <a:t>fall</a:t>
            </a:r>
            <a:r>
              <a:rPr lang="it-IT" dirty="0"/>
              <a:t> </a:t>
            </a:r>
            <a:r>
              <a:rPr lang="it-IT" dirty="0" err="1"/>
              <a:t>recognition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3A340E1-3F2B-4A4B-84A1-B8B988F4A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843" y="1845734"/>
            <a:ext cx="11388378" cy="4459374"/>
          </a:xfrm>
        </p:spPr>
        <p:txBody>
          <a:bodyPr>
            <a:normAutofit/>
          </a:bodyPr>
          <a:lstStyle/>
          <a:p>
            <a:pPr marL="201168" lvl="1" indent="0">
              <a:buNone/>
            </a:pPr>
            <a:endParaRPr lang="it-IT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The aim of the project:</a:t>
            </a:r>
          </a:p>
          <a:p>
            <a:pPr marL="1208560" lvl="6" indent="0">
              <a:buNone/>
            </a:pPr>
            <a:endParaRPr lang="en-US" sz="12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Differentiate ordinal daily activities from the fall event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/>
              <a:t>To provide immediate help and prevent further injuries as consequences of the elapsed time</a:t>
            </a:r>
          </a:p>
          <a:p>
            <a:pPr marL="384048" lvl="2" indent="0">
              <a:buNone/>
            </a:pPr>
            <a:endParaRPr lang="en-US" sz="1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The system must be non-intrusive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/>
              <a:t>To not create psychological discomfort for the monitored person</a:t>
            </a:r>
          </a:p>
          <a:p>
            <a:pPr marL="201168" lvl="1" indent="0">
              <a:buNone/>
            </a:pPr>
            <a:endParaRPr lang="it-IT" sz="2200" dirty="0"/>
          </a:p>
          <a:p>
            <a:pPr lvl="1">
              <a:buFont typeface="Arial" panose="020B0604020202020204" pitchFamily="34" charset="0"/>
              <a:buChar char="•"/>
            </a:pPr>
            <a:endParaRPr lang="it-IT" sz="1600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5E24E7F-882D-444E-AB70-4F2D8F4A9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Non-intrusive fall recognition using smart floor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CB9938B-D513-4103-8C82-E55A45EC8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5F8F-7734-4797-8869-5D5BC0AAEC14}" type="slidenum">
              <a:rPr lang="it-IT" smtClean="0"/>
              <a:t>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23888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2797A9-0A87-4B82-B3B9-77A253B1D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Non-intrusive </a:t>
            </a:r>
            <a:r>
              <a:rPr lang="it-IT" dirty="0" err="1"/>
              <a:t>fall</a:t>
            </a:r>
            <a:r>
              <a:rPr lang="it-IT" dirty="0"/>
              <a:t> </a:t>
            </a:r>
            <a:r>
              <a:rPr lang="it-IT" dirty="0" err="1"/>
              <a:t>recognition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3A340E1-3F2B-4A4B-84A1-B8B988F4A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843" y="1845734"/>
            <a:ext cx="11388378" cy="445937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Smart floor as a non-intrusive system</a:t>
            </a:r>
            <a:endParaRPr lang="en-US" sz="2200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/>
              <a:t>Not perceived as a monitoring system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/>
              <a:t>Is hard to use the recorded data to uniquely identify a person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Fall recognition as a classification problem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/>
              <a:t>Solution: machine learning using supervised learning</a:t>
            </a:r>
          </a:p>
          <a:p>
            <a:pPr marL="201168" lvl="1" indent="0">
              <a:buNone/>
            </a:pPr>
            <a:endParaRPr lang="it-IT" sz="2200" dirty="0"/>
          </a:p>
          <a:p>
            <a:pPr lvl="1">
              <a:buFont typeface="Arial" panose="020B0604020202020204" pitchFamily="34" charset="0"/>
              <a:buChar char="•"/>
            </a:pPr>
            <a:endParaRPr lang="it-IT" sz="1600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5E24E7F-882D-444E-AB70-4F2D8F4A9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Non-intrusive fall recognition using smart floor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CB9938B-D513-4103-8C82-E55A45EC8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5F8F-7734-4797-8869-5D5BC0AAEC14}" type="slidenum">
              <a:rPr lang="it-IT" smtClean="0"/>
              <a:t>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82862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2797A9-0A87-4B82-B3B9-77A253B1D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Prototype</a:t>
            </a:r>
            <a:r>
              <a:rPr lang="it-IT" dirty="0"/>
              <a:t> </a:t>
            </a:r>
            <a:r>
              <a:rPr lang="it-IT" dirty="0" err="1"/>
              <a:t>structure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3A340E1-3F2B-4A4B-84A1-B8B988F4A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843" y="1845734"/>
            <a:ext cx="11388378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The prototype is measuring 120x120cm</a:t>
            </a:r>
            <a:endParaRPr lang="en-US" spc="50" dirty="0"/>
          </a:p>
          <a:p>
            <a:pPr marL="201168" lvl="1" indent="0">
              <a:buNone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Composed of two layers: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Upper layer: standard laminate flooring surface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Lower layer: extruded polystyrene</a:t>
            </a:r>
          </a:p>
          <a:p>
            <a:pPr marL="201168" lvl="1" indent="0">
              <a:buNone/>
            </a:pPr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Between the layers a system of 16 force sensors wired to an Arduino micro-controller.</a:t>
            </a:r>
          </a:p>
          <a:p>
            <a:pPr marL="201168" lvl="1" indent="0">
              <a:buNone/>
            </a:pPr>
            <a:endParaRPr lang="it-IT" sz="1600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5E24E7F-882D-444E-AB70-4F2D8F4A9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Non-intrusive fall recognition using smart floor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CB9938B-D513-4103-8C82-E55A45EC8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5F8F-7734-4797-8869-5D5BC0AAEC14}" type="slidenum">
              <a:rPr lang="it-IT" smtClean="0"/>
              <a:t>7</a:t>
            </a:fld>
            <a:endParaRPr lang="it-IT" dirty="0"/>
          </a:p>
        </p:txBody>
      </p:sp>
      <p:pic>
        <p:nvPicPr>
          <p:cNvPr id="6" name="Immagine 5" descr="Immagine che contiene edificio, finestra, gatto, dilegno&#10;&#10;Descrizione generata automaticamente">
            <a:extLst>
              <a:ext uri="{FF2B5EF4-FFF2-40B4-BE49-F238E27FC236}">
                <a16:creationId xmlns:a16="http://schemas.microsoft.com/office/drawing/2014/main" id="{AE7825F6-CE37-45FF-8A18-4A69B5B7BF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027" y="286603"/>
            <a:ext cx="3854861" cy="356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73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2797A9-0A87-4B82-B3B9-77A253B1D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Prototype</a:t>
            </a:r>
            <a:r>
              <a:rPr lang="it-IT" dirty="0"/>
              <a:t> </a:t>
            </a:r>
            <a:r>
              <a:rPr lang="it-IT" dirty="0" err="1"/>
              <a:t>structure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3A340E1-3F2B-4A4B-84A1-B8B988F4A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109" y="1988609"/>
            <a:ext cx="7889327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endParaRPr lang="en-US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Sensor type: Force Sensing Resistor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spc="50" dirty="0"/>
              <a:t>Sensor resistance is in inverse proportion with the applied force</a:t>
            </a:r>
          </a:p>
          <a:p>
            <a:pPr marL="201168" lvl="1" indent="0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Each sensor is linked to his own analog input on the ArduinoMega</a:t>
            </a:r>
            <a:endParaRPr lang="en-US" sz="1400" dirty="0"/>
          </a:p>
          <a:p>
            <a:pPr marL="0">
              <a:buNone/>
            </a:pPr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The microcontroller is performing measurements with a 50Hz frequency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Every measurement is sent via serial communication to the processing unit</a:t>
            </a:r>
          </a:p>
          <a:p>
            <a:pPr marL="201168" lvl="1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5E24E7F-882D-444E-AB70-4F2D8F4A9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Non-intrusive fall recognition using smart floor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CB9938B-D513-4103-8C82-E55A45EC8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5F8F-7734-4797-8869-5D5BC0AAEC14}" type="slidenum">
              <a:rPr lang="it-IT" smtClean="0"/>
              <a:t>8</a:t>
            </a:fld>
            <a:endParaRPr lang="it-IT" dirty="0"/>
          </a:p>
        </p:txBody>
      </p:sp>
      <p:pic>
        <p:nvPicPr>
          <p:cNvPr id="7" name="Immagine 6" descr="Immagine che contiene mucca, largo, via, camminando&#10;&#10;Descrizione generata automaticamente">
            <a:extLst>
              <a:ext uri="{FF2B5EF4-FFF2-40B4-BE49-F238E27FC236}">
                <a16:creationId xmlns:a16="http://schemas.microsoft.com/office/drawing/2014/main" id="{4044C306-29BB-4962-805E-F1D9606B7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694" y="286603"/>
            <a:ext cx="3765527" cy="378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887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2797A9-0A87-4B82-B3B9-77A253B1D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System </a:t>
            </a:r>
            <a:r>
              <a:rPr lang="it-IT" dirty="0" err="1"/>
              <a:t>architecture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3A340E1-3F2B-4A4B-84A1-B8B988F4A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843" y="1845734"/>
            <a:ext cx="11388378" cy="4459374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endParaRPr lang="it-IT" sz="1800" dirty="0"/>
          </a:p>
          <a:p>
            <a:pPr marL="201168" lvl="1" indent="0">
              <a:buNone/>
            </a:pPr>
            <a:endParaRPr lang="it-IT" sz="2200" dirty="0"/>
          </a:p>
          <a:p>
            <a:pPr lvl="1">
              <a:buFont typeface="Arial" panose="020B0604020202020204" pitchFamily="34" charset="0"/>
              <a:buChar char="•"/>
            </a:pPr>
            <a:endParaRPr lang="it-IT" sz="1600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5E24E7F-882D-444E-AB70-4F2D8F4A9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Non-intrusive fall recognition using smart floor</a:t>
            </a: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CB9938B-D513-4103-8C82-E55A45EC8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5F8F-7734-4797-8869-5D5BC0AAEC14}" type="slidenum">
              <a:rPr lang="it-IT" smtClean="0"/>
              <a:t>9</a:t>
            </a:fld>
            <a:endParaRPr lang="it-IT"/>
          </a:p>
        </p:txBody>
      </p:sp>
      <p:pic>
        <p:nvPicPr>
          <p:cNvPr id="9" name="Immagine 8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59A37453-8FDE-4B60-9604-7722DCC815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097" y="2164941"/>
            <a:ext cx="7101805" cy="392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00520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ttivo">
  <a:themeElements>
    <a:clrScheme name="Retrospettivo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1321</Words>
  <Application>Microsoft Office PowerPoint</Application>
  <PresentationFormat>Widescreen</PresentationFormat>
  <Paragraphs>265</Paragraphs>
  <Slides>21</Slides>
  <Notes>19</Notes>
  <HiddenSlides>0</HiddenSlides>
  <MMClips>2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Retrospettivo</vt:lpstr>
      <vt:lpstr>Worksheet</vt:lpstr>
      <vt:lpstr>   NON-INTRUSIVE FALL RECOGNITION USING SMART FLOOR </vt:lpstr>
      <vt:lpstr>Contents</vt:lpstr>
      <vt:lpstr>Initial project</vt:lpstr>
      <vt:lpstr>Non-intrusive fall recognition</vt:lpstr>
      <vt:lpstr>Non-intrusive fall recognition</vt:lpstr>
      <vt:lpstr>Non-intrusive fall recognition</vt:lpstr>
      <vt:lpstr>Prototype structure</vt:lpstr>
      <vt:lpstr>Prototype structure</vt:lpstr>
      <vt:lpstr>System architecture</vt:lpstr>
      <vt:lpstr>Data collection process</vt:lpstr>
      <vt:lpstr>Data collection process</vt:lpstr>
      <vt:lpstr>Data collection process</vt:lpstr>
      <vt:lpstr>Data collection process</vt:lpstr>
      <vt:lpstr>Data collection process</vt:lpstr>
      <vt:lpstr>Data collection process</vt:lpstr>
      <vt:lpstr>PowerPoint Presentation</vt:lpstr>
      <vt:lpstr>PowerPoint Presentation</vt:lpstr>
      <vt:lpstr>Machine learning model</vt:lpstr>
      <vt:lpstr>Machine learning model</vt:lpstr>
      <vt:lpstr>Future work</vt:lpstr>
      <vt:lpstr>Questions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X-Coding Programersko tekmovanje</dc:title>
  <dc:creator>nikihrovatin@gmail.com</dc:creator>
  <cp:lastModifiedBy>nikihrovatin@gmail.com</cp:lastModifiedBy>
  <cp:revision>75</cp:revision>
  <dcterms:created xsi:type="dcterms:W3CDTF">2020-06-11T19:42:41Z</dcterms:created>
  <dcterms:modified xsi:type="dcterms:W3CDTF">2020-08-20T08:53:10Z</dcterms:modified>
</cp:coreProperties>
</file>