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1"/>
  </p:notesMasterIdLst>
  <p:sldIdLst>
    <p:sldId id="256" r:id="rId2"/>
    <p:sldId id="257" r:id="rId3"/>
    <p:sldId id="258" r:id="rId4"/>
    <p:sldId id="290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2" r:id="rId16"/>
    <p:sldId id="291" r:id="rId17"/>
    <p:sldId id="293" r:id="rId18"/>
    <p:sldId id="295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3F51E-0BED-446C-B35A-4CF678613CEF}" v="10" dt="2020-06-11T20:22:36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76" autoAdjust="0"/>
  </p:normalViewPr>
  <p:slideViewPr>
    <p:cSldViewPr snapToGrid="0">
      <p:cViewPr varScale="1">
        <p:scale>
          <a:sx n="91" d="100"/>
          <a:sy n="91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DCBBC-33F5-469C-8B45-450CFB51D1A1}" type="datetimeFigureOut">
              <a:rPr lang="it-IT" smtClean="0"/>
              <a:t>14/08/2020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F157-5B65-40C1-802B-AFC2AB64F1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03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, </a:t>
            </a:r>
            <a:r>
              <a:rPr lang="it-IT" sz="1200" dirty="0" err="1"/>
              <a:t>saj</a:t>
            </a:r>
            <a:r>
              <a:rPr lang="it-IT" sz="1200" dirty="0"/>
              <a:t> </a:t>
            </a:r>
            <a:r>
              <a:rPr lang="it-IT" sz="1200" dirty="0" err="1"/>
              <a:t>velika</a:t>
            </a:r>
            <a:r>
              <a:rPr lang="it-IT" sz="1200" dirty="0"/>
              <a:t> </a:t>
            </a:r>
            <a:r>
              <a:rPr lang="it-IT" sz="1200" dirty="0" err="1"/>
              <a:t>večina</a:t>
            </a:r>
            <a:r>
              <a:rPr lang="it-IT" sz="1200" dirty="0"/>
              <a:t> </a:t>
            </a:r>
            <a:r>
              <a:rPr lang="it-IT" sz="1200" dirty="0" err="1"/>
              <a:t>ostarelih</a:t>
            </a:r>
            <a:r>
              <a:rPr lang="it-IT" sz="1200" dirty="0"/>
              <a:t> </a:t>
            </a:r>
            <a:r>
              <a:rPr lang="it-IT" sz="1200" dirty="0" err="1"/>
              <a:t>oseb</a:t>
            </a:r>
            <a:r>
              <a:rPr lang="it-IT" sz="1200" dirty="0"/>
              <a:t> </a:t>
            </a:r>
            <a:r>
              <a:rPr lang="it-IT" sz="1200" dirty="0" err="1"/>
              <a:t>ob</a:t>
            </a:r>
            <a:r>
              <a:rPr lang="it-IT" sz="1200" dirty="0"/>
              <a:t> </a:t>
            </a:r>
            <a:r>
              <a:rPr lang="it-IT" sz="1200" dirty="0" err="1"/>
              <a:t>padcu</a:t>
            </a:r>
            <a:r>
              <a:rPr lang="it-IT" sz="1200" dirty="0"/>
              <a:t> se ne </a:t>
            </a:r>
            <a:r>
              <a:rPr lang="it-IT" sz="1200" dirty="0" err="1"/>
              <a:t>utegne</a:t>
            </a:r>
            <a:r>
              <a:rPr lang="it-IT" sz="1200" dirty="0"/>
              <a:t> </a:t>
            </a:r>
            <a:r>
              <a:rPr lang="it-IT" sz="1200" dirty="0" err="1"/>
              <a:t>samostojno</a:t>
            </a:r>
            <a:r>
              <a:rPr lang="it-IT" sz="1200" dirty="0"/>
              <a:t> </a:t>
            </a:r>
            <a:r>
              <a:rPr lang="it-IT" sz="1200" dirty="0" err="1"/>
              <a:t>postaviti</a:t>
            </a:r>
            <a:r>
              <a:rPr lang="it-IT" sz="1200" dirty="0"/>
              <a:t> v </a:t>
            </a:r>
            <a:r>
              <a:rPr lang="it-IT" sz="1200" dirty="0" err="1"/>
              <a:t>začetni</a:t>
            </a:r>
            <a:r>
              <a:rPr lang="it-IT" sz="1200" dirty="0"/>
              <a:t> </a:t>
            </a:r>
            <a:r>
              <a:rPr lang="it-IT" sz="1200" dirty="0" err="1"/>
              <a:t>pokončni</a:t>
            </a:r>
            <a:r>
              <a:rPr lang="it-IT" sz="1200" dirty="0"/>
              <a:t> </a:t>
            </a:r>
            <a:r>
              <a:rPr lang="it-IT" sz="1200" dirty="0" err="1"/>
              <a:t>položaj</a:t>
            </a:r>
            <a:r>
              <a:rPr lang="it-IT" sz="1200" dirty="0"/>
              <a:t> in </a:t>
            </a:r>
            <a:r>
              <a:rPr lang="it-IT" sz="1200" dirty="0" err="1"/>
              <a:t>potrebuje</a:t>
            </a:r>
            <a:r>
              <a:rPr lang="it-IT" sz="1200" dirty="0"/>
              <a:t> </a:t>
            </a:r>
            <a:r>
              <a:rPr lang="it-IT" sz="1200" dirty="0" err="1"/>
              <a:t>takojšnjo</a:t>
            </a:r>
            <a:r>
              <a:rPr lang="it-IT" sz="1200" dirty="0"/>
              <a:t> </a:t>
            </a:r>
            <a:r>
              <a:rPr lang="it-IT" sz="1200" dirty="0" err="1"/>
              <a:t>pomoč</a:t>
            </a:r>
            <a:r>
              <a:rPr lang="it-IT" sz="1200" dirty="0"/>
              <a:t>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F157-5B65-40C1-802B-AFC2AB64F1F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18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/>
              <a:t>, </a:t>
            </a:r>
            <a:r>
              <a:rPr lang="it-IT" sz="1200" dirty="0" err="1"/>
              <a:t>saj</a:t>
            </a:r>
            <a:r>
              <a:rPr lang="it-IT" sz="1200" dirty="0"/>
              <a:t> </a:t>
            </a:r>
            <a:r>
              <a:rPr lang="it-IT" sz="1200" dirty="0" err="1"/>
              <a:t>velika</a:t>
            </a:r>
            <a:r>
              <a:rPr lang="it-IT" sz="1200" dirty="0"/>
              <a:t> </a:t>
            </a:r>
            <a:r>
              <a:rPr lang="it-IT" sz="1200" dirty="0" err="1"/>
              <a:t>večina</a:t>
            </a:r>
            <a:r>
              <a:rPr lang="it-IT" sz="1200" dirty="0"/>
              <a:t> </a:t>
            </a:r>
            <a:r>
              <a:rPr lang="it-IT" sz="1200" dirty="0" err="1"/>
              <a:t>ostarelih</a:t>
            </a:r>
            <a:r>
              <a:rPr lang="it-IT" sz="1200" dirty="0"/>
              <a:t> </a:t>
            </a:r>
            <a:r>
              <a:rPr lang="it-IT" sz="1200" dirty="0" err="1"/>
              <a:t>oseb</a:t>
            </a:r>
            <a:r>
              <a:rPr lang="it-IT" sz="1200" dirty="0"/>
              <a:t> </a:t>
            </a:r>
            <a:r>
              <a:rPr lang="it-IT" sz="1200" dirty="0" err="1"/>
              <a:t>ob</a:t>
            </a:r>
            <a:r>
              <a:rPr lang="it-IT" sz="1200" dirty="0"/>
              <a:t> </a:t>
            </a:r>
            <a:r>
              <a:rPr lang="it-IT" sz="1200" dirty="0" err="1"/>
              <a:t>padcu</a:t>
            </a:r>
            <a:r>
              <a:rPr lang="it-IT" sz="1200" dirty="0"/>
              <a:t> se ne </a:t>
            </a:r>
            <a:r>
              <a:rPr lang="it-IT" sz="1200" dirty="0" err="1"/>
              <a:t>utegne</a:t>
            </a:r>
            <a:r>
              <a:rPr lang="it-IT" sz="1200" dirty="0"/>
              <a:t> </a:t>
            </a:r>
            <a:r>
              <a:rPr lang="it-IT" sz="1200" dirty="0" err="1"/>
              <a:t>samostojno</a:t>
            </a:r>
            <a:r>
              <a:rPr lang="it-IT" sz="1200" dirty="0"/>
              <a:t> </a:t>
            </a:r>
            <a:r>
              <a:rPr lang="it-IT" sz="1200" dirty="0" err="1"/>
              <a:t>postaviti</a:t>
            </a:r>
            <a:r>
              <a:rPr lang="it-IT" sz="1200" dirty="0"/>
              <a:t> v </a:t>
            </a:r>
            <a:r>
              <a:rPr lang="it-IT" sz="1200" dirty="0" err="1"/>
              <a:t>začetni</a:t>
            </a:r>
            <a:r>
              <a:rPr lang="it-IT" sz="1200" dirty="0"/>
              <a:t> </a:t>
            </a:r>
            <a:r>
              <a:rPr lang="it-IT" sz="1200" dirty="0" err="1"/>
              <a:t>pokončni</a:t>
            </a:r>
            <a:r>
              <a:rPr lang="it-IT" sz="1200" dirty="0"/>
              <a:t> </a:t>
            </a:r>
            <a:r>
              <a:rPr lang="it-IT" sz="1200" dirty="0" err="1"/>
              <a:t>položaj</a:t>
            </a:r>
            <a:r>
              <a:rPr lang="it-IT" sz="1200" dirty="0"/>
              <a:t> in </a:t>
            </a:r>
            <a:r>
              <a:rPr lang="it-IT" sz="1200" dirty="0" err="1"/>
              <a:t>potrebuje</a:t>
            </a:r>
            <a:r>
              <a:rPr lang="it-IT" sz="1200" dirty="0"/>
              <a:t> </a:t>
            </a:r>
            <a:r>
              <a:rPr lang="it-IT" sz="1200" dirty="0" err="1"/>
              <a:t>takojšnjo</a:t>
            </a:r>
            <a:r>
              <a:rPr lang="it-IT" sz="1200" dirty="0"/>
              <a:t> </a:t>
            </a:r>
            <a:r>
              <a:rPr lang="it-IT" sz="1200" dirty="0" err="1"/>
              <a:t>pomoč</a:t>
            </a:r>
            <a:r>
              <a:rPr lang="it-IT" sz="1200" dirty="0"/>
              <a:t>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A9F157-5B65-40C1-802B-AFC2AB64F1F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58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01EA-8E4E-4B9E-A2D9-032716008DC9}" type="datetime1">
              <a:rPr lang="it-IT" smtClean="0"/>
              <a:t>14/08/2020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999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5042-81BA-4136-80DE-279077B7E8A8}" type="datetime1">
              <a:rPr lang="it-IT" smtClean="0"/>
              <a:t>14/08/2020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64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64090-E9BD-4E42-AD27-E0919D6C19B9}" type="datetime1">
              <a:rPr lang="it-IT" smtClean="0"/>
              <a:t>14/08/2020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71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68EC1-6968-4706-A1ED-1738742385FA}" type="datetime1">
              <a:rPr lang="it-IT" smtClean="0"/>
              <a:t>14/08/2020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51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4E9F-CFD8-4187-94EE-7736B00D1065}" type="datetime1">
              <a:rPr lang="it-IT" smtClean="0"/>
              <a:t>14/08/2020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4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A270-D7E3-4C16-8452-46D5C98B8FBA}" type="datetime1">
              <a:rPr lang="it-IT" smtClean="0"/>
              <a:t>14/08/2020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162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4792-2C8A-45AC-882A-E7FCB2773171}" type="datetime1">
              <a:rPr lang="it-IT" smtClean="0"/>
              <a:t>14/08/2020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32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D76A2-B2F8-42C3-AE2D-A639FFDB9540}" type="datetime1">
              <a:rPr lang="it-IT" smtClean="0"/>
              <a:t>14/08/2020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486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2CADD-850E-49B2-9DBA-8C82EA74B142}" type="datetime1">
              <a:rPr lang="it-IT" smtClean="0"/>
              <a:t>14/08/2020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270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5BF0E6-6C55-469C-AD87-B07868F79B62}" type="datetime1">
              <a:rPr lang="it-IT" smtClean="0"/>
              <a:t>14/08/2020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8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CF4D-5D4A-4F50-9D4E-4D576AA30EDA}" type="datetime1">
              <a:rPr lang="it-IT" smtClean="0"/>
              <a:t>14/08/2020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96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E58E8B8-E398-4E1F-AA8B-01958FAC1804}" type="datetime1">
              <a:rPr lang="it-IT" smtClean="0"/>
              <a:t>14/08/2020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615F8F-7734-4797-8869-5D5BC0AAEC14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33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77/205566831773294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2894D1-7A83-483C-A8B8-FD1F2F318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006" y="889460"/>
            <a:ext cx="11532093" cy="3566160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</a:pP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6000" dirty="0" err="1"/>
              <a:t>Naivni</a:t>
            </a:r>
            <a:r>
              <a:rPr lang="it-IT" sz="6000" dirty="0"/>
              <a:t> </a:t>
            </a:r>
            <a:r>
              <a:rPr lang="it-IT" sz="6000" dirty="0" err="1"/>
              <a:t>Bayes</a:t>
            </a:r>
            <a:r>
              <a:rPr lang="it-IT" sz="6000" dirty="0"/>
              <a:t> in </a:t>
            </a:r>
            <a:r>
              <a:rPr lang="it-IT" sz="6000" dirty="0" err="1"/>
              <a:t>umetna</a:t>
            </a:r>
            <a:r>
              <a:rPr lang="it-IT" sz="6000" dirty="0"/>
              <a:t> </a:t>
            </a:r>
            <a:br>
              <a:rPr lang="it-IT" sz="6000" dirty="0"/>
            </a:br>
            <a:r>
              <a:rPr lang="it-IT" sz="6000" dirty="0" err="1"/>
              <a:t>konvolucijska</a:t>
            </a:r>
            <a:r>
              <a:rPr lang="it-IT" sz="6000" dirty="0"/>
              <a:t> </a:t>
            </a:r>
            <a:r>
              <a:rPr lang="it-IT" sz="6000" dirty="0" err="1"/>
              <a:t>nevronska</a:t>
            </a:r>
            <a:r>
              <a:rPr lang="it-IT" sz="6000" dirty="0"/>
              <a:t> </a:t>
            </a:r>
            <a:r>
              <a:rPr lang="it-IT" sz="6000" dirty="0" err="1"/>
              <a:t>mreža</a:t>
            </a:r>
            <a:br>
              <a:rPr lang="it-IT" dirty="0"/>
            </a:br>
            <a:r>
              <a:rPr lang="it-IT" sz="4000" cap="all" spc="200" dirty="0">
                <a:solidFill>
                  <a:srgbClr val="344068"/>
                </a:solidFill>
                <a:ea typeface="+mn-ea"/>
                <a:cs typeface="+mn-cs"/>
              </a:rPr>
              <a:t>ZA IDENTIFIKACIJO PADCEV S POMOČJO PAMETNIH TAL</a:t>
            </a:r>
            <a:br>
              <a:rPr lang="it-IT" sz="2400" cap="all" spc="200" dirty="0">
                <a:solidFill>
                  <a:srgbClr val="344068"/>
                </a:solidFill>
                <a:ea typeface="+mn-ea"/>
                <a:cs typeface="+mn-cs"/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F3D15C-C4DA-4622-8C5F-A1F8FCBBD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8629875" cy="1643427"/>
          </a:xfrm>
        </p:spPr>
        <p:txBody>
          <a:bodyPr>
            <a:normAutofit fontScale="92500" lnSpcReduction="20000"/>
          </a:bodyPr>
          <a:lstStyle/>
          <a:p>
            <a:r>
              <a:rPr lang="it-IT" cap="none" spc="50" dirty="0"/>
              <a:t>Niki </a:t>
            </a:r>
            <a:r>
              <a:rPr lang="it-IT" cap="none" spc="50" dirty="0" err="1"/>
              <a:t>Hrovatin</a:t>
            </a:r>
            <a:r>
              <a:rPr lang="it-IT" cap="none" spc="50" dirty="0"/>
              <a:t> </a:t>
            </a:r>
          </a:p>
          <a:p>
            <a:r>
              <a:rPr lang="it-IT" cap="none" spc="50" dirty="0"/>
              <a:t>UP-FAMNIT</a:t>
            </a:r>
          </a:p>
          <a:p>
            <a:r>
              <a:rPr lang="it-IT" cap="none" spc="50" dirty="0" err="1"/>
              <a:t>MentorI</a:t>
            </a:r>
            <a:r>
              <a:rPr lang="it-IT" cap="none" spc="50" dirty="0"/>
              <a:t>: </a:t>
            </a:r>
            <a:r>
              <a:rPr lang="it-IT" cap="none" spc="50" dirty="0" err="1"/>
              <a:t>Jernej</a:t>
            </a:r>
            <a:r>
              <a:rPr lang="it-IT" cap="none" spc="50" dirty="0"/>
              <a:t> </a:t>
            </a:r>
            <a:r>
              <a:rPr lang="it-IT" cap="none" spc="50" dirty="0" err="1"/>
              <a:t>Vičič</a:t>
            </a:r>
            <a:r>
              <a:rPr lang="it-IT" cap="none" spc="50" dirty="0"/>
              <a:t>, </a:t>
            </a:r>
            <a:r>
              <a:rPr lang="it-IT" cap="none" spc="50" dirty="0" err="1"/>
              <a:t>Aleksandar</a:t>
            </a:r>
            <a:r>
              <a:rPr lang="it-IT" cap="none" spc="50" dirty="0"/>
              <a:t> </a:t>
            </a:r>
            <a:r>
              <a:rPr lang="it-IT" cap="none" spc="50" dirty="0" err="1"/>
              <a:t>Tošić</a:t>
            </a:r>
            <a:endParaRPr lang="it-IT" cap="none" spc="50" dirty="0"/>
          </a:p>
          <a:p>
            <a:r>
              <a:rPr lang="it-IT" cap="none" spc="50" dirty="0"/>
              <a:t>14.08.2020</a:t>
            </a:r>
          </a:p>
          <a:p>
            <a:endParaRPr lang="it-IT" dirty="0"/>
          </a:p>
          <a:p>
            <a:endParaRPr lang="it-IT" cap="none" spc="5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ECFC52D-5CD5-4F9E-98D1-7ADA2A0F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      s pomočjo pametnih tal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D6D3A2-E1D2-404D-9014-AE0C159A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002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Proces</a:t>
            </a:r>
            <a:r>
              <a:rPr lang="it-IT" dirty="0"/>
              <a:t> </a:t>
            </a:r>
            <a:r>
              <a:rPr lang="it-IT" dirty="0" err="1"/>
              <a:t>zbiranja</a:t>
            </a:r>
            <a:r>
              <a:rPr lang="it-IT" dirty="0"/>
              <a:t> </a:t>
            </a:r>
            <a:r>
              <a:rPr lang="it-IT" dirty="0" err="1"/>
              <a:t>podatkov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2" y="1845734"/>
            <a:ext cx="11158737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Proces</a:t>
            </a:r>
            <a:r>
              <a:rPr lang="it-IT" sz="2400" dirty="0"/>
              <a:t> </a:t>
            </a:r>
            <a:r>
              <a:rPr lang="it-IT" sz="2400" dirty="0" err="1"/>
              <a:t>zbiranja</a:t>
            </a:r>
            <a:r>
              <a:rPr lang="it-IT" sz="2400" dirty="0"/>
              <a:t> </a:t>
            </a:r>
            <a:r>
              <a:rPr lang="it-IT" sz="2400" dirty="0" err="1"/>
              <a:t>podatkov</a:t>
            </a:r>
            <a:r>
              <a:rPr lang="it-IT" sz="2400" dirty="0"/>
              <a:t> je </a:t>
            </a:r>
            <a:r>
              <a:rPr lang="it-IT" sz="2400" dirty="0" err="1"/>
              <a:t>bil</a:t>
            </a:r>
            <a:r>
              <a:rPr lang="it-IT" sz="2400" dirty="0"/>
              <a:t> </a:t>
            </a:r>
            <a:r>
              <a:rPr lang="it-IT" sz="2400" dirty="0" err="1"/>
              <a:t>izveden</a:t>
            </a:r>
            <a:r>
              <a:rPr lang="it-IT" sz="2400" dirty="0"/>
              <a:t> v </a:t>
            </a:r>
            <a:r>
              <a:rPr lang="it-IT" sz="2400" dirty="0" err="1"/>
              <a:t>sredo</a:t>
            </a:r>
            <a:r>
              <a:rPr lang="it-IT" sz="2400" dirty="0"/>
              <a:t> 29.07.2020 v </a:t>
            </a:r>
            <a:r>
              <a:rPr lang="it-IT" sz="2400" dirty="0" err="1"/>
              <a:t>prostorih</a:t>
            </a:r>
            <a:r>
              <a:rPr lang="it-IT" sz="2400" dirty="0"/>
              <a:t> </a:t>
            </a:r>
            <a:r>
              <a:rPr lang="it-IT" sz="2400" dirty="0" err="1"/>
              <a:t>športne</a:t>
            </a:r>
            <a:r>
              <a:rPr lang="it-IT" sz="2400" dirty="0"/>
              <a:t> arene </a:t>
            </a:r>
            <a:r>
              <a:rPr lang="it-IT" sz="2400" dirty="0" err="1"/>
              <a:t>Bonifika</a:t>
            </a:r>
            <a:r>
              <a:rPr lang="it-IT" sz="2400" dirty="0"/>
              <a:t> </a:t>
            </a:r>
            <a:r>
              <a:rPr lang="it-IT" sz="2400" dirty="0" err="1"/>
              <a:t>Koper</a:t>
            </a: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Sodelovalo</a:t>
            </a:r>
            <a:r>
              <a:rPr lang="it-IT" sz="2400" dirty="0"/>
              <a:t> je 18 </a:t>
            </a:r>
            <a:r>
              <a:rPr lang="it-IT" sz="2400" dirty="0" err="1"/>
              <a:t>prostovoljcev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9 </a:t>
            </a:r>
            <a:r>
              <a:rPr lang="it-IT" dirty="0" err="1"/>
              <a:t>žensk</a:t>
            </a: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Zaradi</a:t>
            </a:r>
            <a:r>
              <a:rPr lang="it-IT" sz="2400" dirty="0"/>
              <a:t> </a:t>
            </a:r>
            <a:r>
              <a:rPr lang="it-IT" sz="2400" dirty="0" err="1"/>
              <a:t>časovnih</a:t>
            </a:r>
            <a:r>
              <a:rPr lang="it-IT" sz="2400" dirty="0"/>
              <a:t> </a:t>
            </a:r>
            <a:r>
              <a:rPr lang="it-IT" sz="2400" dirty="0" err="1"/>
              <a:t>omejitev</a:t>
            </a:r>
            <a:r>
              <a:rPr lang="it-IT" sz="2400" dirty="0"/>
              <a:t> </a:t>
            </a:r>
            <a:r>
              <a:rPr lang="it-IT" sz="2400" dirty="0" err="1"/>
              <a:t>prostovoljci</a:t>
            </a:r>
            <a:r>
              <a:rPr lang="it-IT" sz="2400" dirty="0"/>
              <a:t> so </a:t>
            </a:r>
            <a:r>
              <a:rPr lang="it-IT" sz="2400" dirty="0" err="1"/>
              <a:t>simulirali</a:t>
            </a:r>
            <a:r>
              <a:rPr lang="it-IT" sz="2400" dirty="0"/>
              <a:t> le </a:t>
            </a:r>
            <a:r>
              <a:rPr lang="it-IT" sz="2400" dirty="0" err="1"/>
              <a:t>dogodke</a:t>
            </a:r>
            <a:r>
              <a:rPr lang="it-IT" sz="2400" dirty="0"/>
              <a:t> </a:t>
            </a:r>
            <a:r>
              <a:rPr lang="it-IT" sz="2400" dirty="0" err="1"/>
              <a:t>padca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 err="1"/>
              <a:t>Aktivnosti</a:t>
            </a:r>
            <a:r>
              <a:rPr lang="it-IT" sz="2200" dirty="0"/>
              <a:t> </a:t>
            </a:r>
            <a:r>
              <a:rPr lang="it-IT" sz="2200" dirty="0" err="1"/>
              <a:t>negativnega</a:t>
            </a:r>
            <a:r>
              <a:rPr lang="it-IT" sz="2200" dirty="0"/>
              <a:t> </a:t>
            </a:r>
            <a:r>
              <a:rPr lang="it-IT" sz="2200" dirty="0" err="1"/>
              <a:t>razreda</a:t>
            </a:r>
            <a:r>
              <a:rPr lang="it-IT" sz="2200" dirty="0"/>
              <a:t> so bile </a:t>
            </a:r>
            <a:r>
              <a:rPr lang="it-IT" sz="2200" dirty="0" err="1"/>
              <a:t>zbrane</a:t>
            </a:r>
            <a:r>
              <a:rPr lang="it-IT" sz="2200" dirty="0"/>
              <a:t> </a:t>
            </a:r>
            <a:r>
              <a:rPr lang="it-IT" sz="2200" dirty="0" err="1"/>
              <a:t>na</a:t>
            </a:r>
            <a:r>
              <a:rPr lang="it-IT" sz="2200" dirty="0"/>
              <a:t> </a:t>
            </a:r>
            <a:r>
              <a:rPr lang="it-IT" sz="2200" dirty="0" err="1"/>
              <a:t>osnovi</a:t>
            </a:r>
            <a:r>
              <a:rPr lang="it-IT" sz="2200" dirty="0"/>
              <a:t> </a:t>
            </a:r>
            <a:r>
              <a:rPr lang="it-IT" sz="2200" dirty="0" err="1"/>
              <a:t>enega</a:t>
            </a:r>
            <a:r>
              <a:rPr lang="it-IT" sz="2200" dirty="0"/>
              <a:t> </a:t>
            </a:r>
            <a:r>
              <a:rPr lang="it-IT" sz="2200" dirty="0" err="1"/>
              <a:t>prostovoljca</a:t>
            </a:r>
            <a:endParaRPr lang="it-IT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Zbranih</a:t>
            </a:r>
            <a:r>
              <a:rPr lang="it-IT" sz="2400" dirty="0"/>
              <a:t> je </a:t>
            </a:r>
            <a:r>
              <a:rPr lang="it-IT" sz="2400" dirty="0" err="1"/>
              <a:t>bilo</a:t>
            </a:r>
            <a:r>
              <a:rPr lang="it-IT" sz="2400" dirty="0"/>
              <a:t> 140 </a:t>
            </a:r>
            <a:r>
              <a:rPr lang="it-IT" sz="2400" dirty="0" err="1"/>
              <a:t>primerov</a:t>
            </a:r>
            <a:r>
              <a:rPr lang="it-IT" sz="2400" dirty="0"/>
              <a:t> </a:t>
            </a:r>
            <a:r>
              <a:rPr lang="it-IT" sz="2400" dirty="0" err="1"/>
              <a:t>padca</a:t>
            </a: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Nezgoda</a:t>
            </a:r>
            <a:r>
              <a:rPr lang="it-IT" sz="2400" dirty="0"/>
              <a:t> </a:t>
            </a:r>
            <a:r>
              <a:rPr lang="it-IT" sz="2400" dirty="0" err="1"/>
              <a:t>ob</a:t>
            </a:r>
            <a:r>
              <a:rPr lang="it-IT" sz="2400" dirty="0"/>
              <a:t> </a:t>
            </a:r>
            <a:r>
              <a:rPr lang="it-IT" sz="2400" dirty="0" err="1"/>
              <a:t>zbiranju</a:t>
            </a:r>
            <a:r>
              <a:rPr lang="it-IT" sz="2400" dirty="0"/>
              <a:t> </a:t>
            </a:r>
            <a:r>
              <a:rPr lang="it-IT" sz="2400" dirty="0" err="1"/>
              <a:t>podatkov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 err="1"/>
              <a:t>Žica</a:t>
            </a:r>
            <a:r>
              <a:rPr lang="it-IT" sz="2200" dirty="0"/>
              <a:t> </a:t>
            </a:r>
            <a:r>
              <a:rPr lang="it-IT" sz="2200" dirty="0" err="1"/>
              <a:t>enega</a:t>
            </a:r>
            <a:r>
              <a:rPr lang="it-IT" sz="2200" dirty="0"/>
              <a:t> </a:t>
            </a:r>
            <a:r>
              <a:rPr lang="it-IT" sz="2200" dirty="0" err="1"/>
              <a:t>senzorja</a:t>
            </a:r>
            <a:r>
              <a:rPr lang="it-IT" sz="2200" dirty="0"/>
              <a:t> se je </a:t>
            </a:r>
            <a:r>
              <a:rPr lang="it-IT" sz="2200" dirty="0" err="1"/>
              <a:t>pretrgala</a:t>
            </a:r>
            <a:endParaRPr lang="it-IT" sz="2200" dirty="0"/>
          </a:p>
          <a:p>
            <a:pPr lvl="1">
              <a:buFont typeface="Arial" panose="020B0604020202020204" pitchFamily="34" charset="0"/>
              <a:buChar char="•"/>
            </a:pPr>
            <a:endParaRPr lang="it-IT" sz="2200" dirty="0"/>
          </a:p>
          <a:p>
            <a:endParaRPr lang="it-IT" sz="2200" dirty="0"/>
          </a:p>
          <a:p>
            <a:pPr marL="658368" lvl="1" indent="-457200">
              <a:buFont typeface="+mj-lt"/>
              <a:buAutoNum type="arabicPeriod"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227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Opis</a:t>
            </a:r>
            <a:r>
              <a:rPr lang="it-IT" dirty="0"/>
              <a:t> </a:t>
            </a:r>
            <a:r>
              <a:rPr lang="it-IT" dirty="0" err="1"/>
              <a:t>podatkov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2" y="1845734"/>
            <a:ext cx="1115873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Podatki</a:t>
            </a:r>
            <a:r>
              <a:rPr lang="it-IT" sz="2400" dirty="0"/>
              <a:t> so </a:t>
            </a:r>
            <a:r>
              <a:rPr lang="it-IT" sz="2400" dirty="0" err="1"/>
              <a:t>sestavljeni</a:t>
            </a:r>
            <a:r>
              <a:rPr lang="it-IT" sz="2400" dirty="0"/>
              <a:t> </a:t>
            </a:r>
            <a:r>
              <a:rPr lang="it-IT" sz="2400" dirty="0" err="1"/>
              <a:t>iz</a:t>
            </a:r>
            <a:r>
              <a:rPr lang="it-IT" sz="2400" dirty="0"/>
              <a:t> </a:t>
            </a:r>
            <a:r>
              <a:rPr lang="it-IT" sz="2400" dirty="0" err="1"/>
              <a:t>časovno</a:t>
            </a:r>
            <a:r>
              <a:rPr lang="it-IT" sz="2400" dirty="0"/>
              <a:t> </a:t>
            </a:r>
            <a:r>
              <a:rPr lang="it-IT" sz="2400" dirty="0" err="1"/>
              <a:t>urejenih</a:t>
            </a:r>
            <a:r>
              <a:rPr lang="it-IT" sz="2400" dirty="0"/>
              <a:t> </a:t>
            </a:r>
            <a:r>
              <a:rPr lang="it-IT" sz="2400" dirty="0" err="1"/>
              <a:t>meritev</a:t>
            </a:r>
            <a:r>
              <a:rPr lang="it-IT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 err="1"/>
              <a:t>Časovne</a:t>
            </a:r>
            <a:r>
              <a:rPr lang="it-IT" sz="2000" dirty="0"/>
              <a:t> </a:t>
            </a:r>
            <a:r>
              <a:rPr lang="it-IT" sz="2000" dirty="0" err="1"/>
              <a:t>vrste</a:t>
            </a:r>
            <a:endParaRPr lang="it-IT" sz="2000" dirty="0"/>
          </a:p>
          <a:p>
            <a:pPr marL="201168" lvl="1" indent="0">
              <a:buNone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 </a:t>
            </a:r>
            <a:r>
              <a:rPr lang="it-IT" sz="2200" dirty="0" err="1"/>
              <a:t>Vsaka</a:t>
            </a:r>
            <a:r>
              <a:rPr lang="it-IT" sz="2200" dirty="0"/>
              <a:t> </a:t>
            </a:r>
            <a:r>
              <a:rPr lang="it-IT" sz="2200" dirty="0" err="1"/>
              <a:t>meritev</a:t>
            </a:r>
            <a:r>
              <a:rPr lang="it-IT" sz="2200" dirty="0"/>
              <a:t> je </a:t>
            </a:r>
            <a:r>
              <a:rPr lang="it-IT" sz="2200" dirty="0" err="1"/>
              <a:t>sestavljena</a:t>
            </a:r>
            <a:r>
              <a:rPr lang="it-IT" sz="2200" dirty="0"/>
              <a:t> </a:t>
            </a:r>
            <a:r>
              <a:rPr lang="it-IT" sz="2200" dirty="0" err="1"/>
              <a:t>iz</a:t>
            </a:r>
            <a:r>
              <a:rPr lang="it-IT" sz="2200" dirty="0"/>
              <a:t> </a:t>
            </a:r>
            <a:r>
              <a:rPr lang="it-IT" sz="2200" dirty="0" err="1"/>
              <a:t>šestnajst</a:t>
            </a:r>
            <a:r>
              <a:rPr lang="it-IT" sz="2200" dirty="0"/>
              <a:t> </a:t>
            </a:r>
            <a:r>
              <a:rPr lang="it-IT" sz="2200" dirty="0" err="1"/>
              <a:t>vrednosti</a:t>
            </a:r>
            <a:r>
              <a:rPr lang="it-IT" sz="2200" dirty="0"/>
              <a:t>, </a:t>
            </a:r>
            <a:r>
              <a:rPr lang="it-IT" sz="2200" dirty="0" err="1"/>
              <a:t>katere</a:t>
            </a:r>
            <a:r>
              <a:rPr lang="it-IT" sz="2200" dirty="0"/>
              <a:t> </a:t>
            </a:r>
            <a:r>
              <a:rPr lang="it-IT" sz="2200" dirty="0" err="1"/>
              <a:t>predstavljajo</a:t>
            </a:r>
            <a:r>
              <a:rPr lang="it-IT" sz="2200" dirty="0"/>
              <a:t> </a:t>
            </a:r>
            <a:r>
              <a:rPr lang="it-IT" sz="2200" dirty="0" err="1"/>
              <a:t>vrednost</a:t>
            </a:r>
            <a:r>
              <a:rPr lang="it-IT" sz="2200" dirty="0"/>
              <a:t> </a:t>
            </a:r>
            <a:r>
              <a:rPr lang="it-IT" sz="2200" dirty="0" err="1"/>
              <a:t>senzorjev</a:t>
            </a:r>
            <a:r>
              <a:rPr lang="it-IT" sz="2200" dirty="0"/>
              <a:t> v </a:t>
            </a:r>
            <a:r>
              <a:rPr lang="it-IT" sz="2200" dirty="0" err="1"/>
              <a:t>določenem</a:t>
            </a:r>
            <a:r>
              <a:rPr lang="it-IT" sz="2200" dirty="0"/>
              <a:t> </a:t>
            </a:r>
            <a:r>
              <a:rPr lang="it-IT" sz="2200" dirty="0" err="1"/>
              <a:t>trenutku</a:t>
            </a: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 </a:t>
            </a:r>
            <a:r>
              <a:rPr lang="it-IT" sz="2200" dirty="0" err="1"/>
              <a:t>Vrednosti</a:t>
            </a:r>
            <a:r>
              <a:rPr lang="it-IT" sz="2200" dirty="0"/>
              <a:t> se </a:t>
            </a:r>
            <a:r>
              <a:rPr lang="it-IT" sz="2200" dirty="0" err="1"/>
              <a:t>razpenjajo</a:t>
            </a:r>
            <a:r>
              <a:rPr lang="it-IT" sz="2200" dirty="0"/>
              <a:t> v </a:t>
            </a:r>
            <a:r>
              <a:rPr lang="it-IT" sz="2200" dirty="0" err="1"/>
              <a:t>celoštevilskem</a:t>
            </a:r>
            <a:r>
              <a:rPr lang="it-IT" sz="2200" dirty="0"/>
              <a:t> </a:t>
            </a:r>
            <a:r>
              <a:rPr lang="it-IT" sz="2200" dirty="0" err="1"/>
              <a:t>intervalu</a:t>
            </a:r>
            <a:r>
              <a:rPr lang="it-IT" sz="2200" dirty="0"/>
              <a:t> od 0 do 65535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200" dirty="0"/>
          </a:p>
          <a:p>
            <a:pPr lvl="1">
              <a:buFont typeface="Arial" panose="020B0604020202020204" pitchFamily="34" charset="0"/>
              <a:buChar char="•"/>
            </a:pPr>
            <a:endParaRPr lang="it-IT" sz="2200" dirty="0"/>
          </a:p>
          <a:p>
            <a:endParaRPr lang="it-IT" sz="2200" dirty="0"/>
          </a:p>
          <a:p>
            <a:pPr marL="658368" lvl="1" indent="-457200">
              <a:buFont typeface="+mj-lt"/>
              <a:buAutoNum type="arabicPeriod"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69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286603"/>
            <a:ext cx="10347812" cy="1450757"/>
          </a:xfrm>
        </p:spPr>
        <p:txBody>
          <a:bodyPr>
            <a:normAutofit/>
          </a:bodyPr>
          <a:lstStyle/>
          <a:p>
            <a:r>
              <a:rPr lang="it-IT" sz="4400" dirty="0" err="1"/>
              <a:t>Predprocesiranje</a:t>
            </a:r>
            <a:r>
              <a:rPr lang="it-IT" sz="4400" dirty="0"/>
              <a:t> </a:t>
            </a:r>
            <a:r>
              <a:rPr lang="it-IT" sz="4400" dirty="0" err="1"/>
              <a:t>podatkov</a:t>
            </a:r>
            <a:r>
              <a:rPr lang="it-IT" sz="4400" dirty="0"/>
              <a:t> - </a:t>
            </a:r>
            <a:r>
              <a:rPr lang="it-IT" sz="4400" dirty="0" err="1"/>
              <a:t>odkrivanje</a:t>
            </a:r>
            <a:r>
              <a:rPr lang="it-IT" sz="4400" dirty="0"/>
              <a:t> </a:t>
            </a:r>
            <a:r>
              <a:rPr lang="it-IT" sz="4400" dirty="0" err="1"/>
              <a:t>značilk</a:t>
            </a:r>
            <a:endParaRPr lang="it-IT" sz="4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45734"/>
            <a:ext cx="804149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Preko</a:t>
            </a:r>
            <a:r>
              <a:rPr lang="it-IT" sz="2400" dirty="0"/>
              <a:t> </a:t>
            </a:r>
            <a:r>
              <a:rPr lang="it-IT" sz="2400" dirty="0" err="1"/>
              <a:t>opazovanja</a:t>
            </a:r>
            <a:r>
              <a:rPr lang="it-IT" sz="2400" dirty="0"/>
              <a:t> </a:t>
            </a:r>
            <a:r>
              <a:rPr lang="it-IT" sz="2400" dirty="0" err="1"/>
              <a:t>dogodka</a:t>
            </a:r>
            <a:r>
              <a:rPr lang="it-IT" sz="2400" dirty="0"/>
              <a:t> </a:t>
            </a:r>
            <a:r>
              <a:rPr lang="it-IT" sz="2400" dirty="0" err="1"/>
              <a:t>padca</a:t>
            </a:r>
            <a:r>
              <a:rPr lang="it-IT" sz="2400" dirty="0"/>
              <a:t> </a:t>
            </a:r>
            <a:r>
              <a:rPr lang="it-IT" sz="2400" dirty="0" err="1"/>
              <a:t>smo</a:t>
            </a:r>
            <a:r>
              <a:rPr lang="it-IT" sz="2400" dirty="0"/>
              <a:t> </a:t>
            </a:r>
            <a:r>
              <a:rPr lang="it-IT" sz="2400" dirty="0" err="1"/>
              <a:t>odkrili</a:t>
            </a:r>
            <a:r>
              <a:rPr lang="it-IT" sz="2400" dirty="0"/>
              <a:t> </a:t>
            </a:r>
            <a:r>
              <a:rPr lang="it-IT" sz="2400" dirty="0" err="1"/>
              <a:t>vzorec</a:t>
            </a:r>
            <a:r>
              <a:rPr lang="it-IT" sz="2400" dirty="0"/>
              <a:t>, </a:t>
            </a:r>
            <a:r>
              <a:rPr lang="it-IT" sz="2400" dirty="0" err="1"/>
              <a:t>ki</a:t>
            </a:r>
            <a:r>
              <a:rPr lang="it-IT" sz="2400" dirty="0"/>
              <a:t> se </a:t>
            </a:r>
            <a:r>
              <a:rPr lang="it-IT" sz="2400" dirty="0" err="1"/>
              <a:t>večkrat</a:t>
            </a:r>
            <a:r>
              <a:rPr lang="it-IT" sz="2400" dirty="0"/>
              <a:t> </a:t>
            </a:r>
            <a:r>
              <a:rPr lang="it-IT" sz="2400" dirty="0" err="1"/>
              <a:t>pojavi</a:t>
            </a:r>
            <a:r>
              <a:rPr lang="it-IT" sz="2400" dirty="0"/>
              <a:t> v </a:t>
            </a:r>
            <a:r>
              <a:rPr lang="it-IT" sz="2400" dirty="0" err="1"/>
              <a:t>podatkih</a:t>
            </a:r>
            <a:endParaRPr lang="it-IT" sz="2400" dirty="0"/>
          </a:p>
          <a:p>
            <a:pPr marL="0" indent="0">
              <a:buNone/>
            </a:pPr>
            <a:endParaRPr lang="it-IT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 </a:t>
            </a:r>
            <a:r>
              <a:rPr lang="it-IT" sz="2200" dirty="0" err="1"/>
              <a:t>Implementirali</a:t>
            </a:r>
            <a:r>
              <a:rPr lang="it-IT" sz="2200" dirty="0"/>
              <a:t> </a:t>
            </a:r>
            <a:r>
              <a:rPr lang="it-IT" sz="2200" dirty="0" err="1"/>
              <a:t>smo</a:t>
            </a:r>
            <a:r>
              <a:rPr lang="it-IT" sz="2200" dirty="0"/>
              <a:t> metodo za </a:t>
            </a:r>
            <a:r>
              <a:rPr lang="it-IT" sz="2200" dirty="0" err="1"/>
              <a:t>odkrivanje</a:t>
            </a:r>
            <a:r>
              <a:rPr lang="it-IT" sz="2200" dirty="0"/>
              <a:t> </a:t>
            </a:r>
            <a:r>
              <a:rPr lang="it-IT" sz="2200" dirty="0" err="1"/>
              <a:t>značilk</a:t>
            </a:r>
            <a:r>
              <a:rPr lang="it-IT" sz="2200" dirty="0"/>
              <a:t> </a:t>
            </a:r>
            <a:r>
              <a:rPr lang="it-IT" sz="2200" dirty="0" err="1"/>
              <a:t>osnovano</a:t>
            </a:r>
            <a:r>
              <a:rPr lang="it-IT" sz="2200" dirty="0"/>
              <a:t> </a:t>
            </a:r>
            <a:r>
              <a:rPr lang="it-IT" sz="2200" dirty="0" err="1"/>
              <a:t>na</a:t>
            </a:r>
            <a:r>
              <a:rPr lang="it-IT" sz="2200" dirty="0"/>
              <a:t> </a:t>
            </a:r>
            <a:r>
              <a:rPr lang="it-IT" sz="2200" dirty="0" err="1"/>
              <a:t>identifikaciji</a:t>
            </a:r>
            <a:r>
              <a:rPr lang="it-IT" sz="2200" dirty="0"/>
              <a:t> </a:t>
            </a:r>
            <a:r>
              <a:rPr lang="it-IT" sz="2200" dirty="0" err="1"/>
              <a:t>omenjenega</a:t>
            </a:r>
            <a:r>
              <a:rPr lang="it-IT" sz="2200" dirty="0"/>
              <a:t> </a:t>
            </a:r>
            <a:r>
              <a:rPr lang="it-IT" sz="2200" dirty="0" err="1"/>
              <a:t>vzorca</a:t>
            </a:r>
            <a:r>
              <a:rPr lang="it-IT" sz="2200" dirty="0"/>
              <a:t>, </a:t>
            </a:r>
            <a:r>
              <a:rPr lang="it-IT" sz="2200" dirty="0" err="1"/>
              <a:t>ki</a:t>
            </a:r>
            <a:r>
              <a:rPr lang="it-IT" sz="2200" dirty="0"/>
              <a:t> </a:t>
            </a:r>
            <a:r>
              <a:rPr lang="it-IT" sz="2200" dirty="0" err="1"/>
              <a:t>proizvede</a:t>
            </a:r>
            <a:r>
              <a:rPr lang="it-IT" sz="2200" dirty="0"/>
              <a:t> </a:t>
            </a:r>
            <a:r>
              <a:rPr lang="it-IT" sz="2200" dirty="0" err="1"/>
              <a:t>naslednji</a:t>
            </a:r>
            <a:r>
              <a:rPr lang="it-IT" sz="2200" dirty="0"/>
              <a:t> </a:t>
            </a:r>
            <a:r>
              <a:rPr lang="it-IT" sz="2200" dirty="0" err="1"/>
              <a:t>odziv</a:t>
            </a:r>
            <a:endParaRPr lang="it-IT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2 </a:t>
            </a:r>
            <a:r>
              <a:rPr lang="it-IT" dirty="0" err="1"/>
              <a:t>če</a:t>
            </a:r>
            <a:r>
              <a:rPr lang="it-IT" dirty="0"/>
              <a:t> </a:t>
            </a:r>
            <a:r>
              <a:rPr lang="it-IT" dirty="0" err="1"/>
              <a:t>zazna</a:t>
            </a:r>
            <a:r>
              <a:rPr lang="it-IT" dirty="0"/>
              <a:t> </a:t>
            </a:r>
            <a:r>
              <a:rPr lang="it-IT" dirty="0" err="1"/>
              <a:t>vzorec</a:t>
            </a:r>
            <a:r>
              <a:rPr lang="it-IT" dirty="0"/>
              <a:t> </a:t>
            </a:r>
            <a:r>
              <a:rPr lang="it-IT" dirty="0" err="1"/>
              <a:t>padca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/>
              <a:t>1 </a:t>
            </a:r>
            <a:r>
              <a:rPr lang="it-IT" dirty="0" err="1"/>
              <a:t>če</a:t>
            </a:r>
            <a:r>
              <a:rPr lang="it-IT" dirty="0"/>
              <a:t> </a:t>
            </a:r>
            <a:r>
              <a:rPr lang="it-IT" dirty="0" err="1"/>
              <a:t>zazna</a:t>
            </a:r>
            <a:r>
              <a:rPr lang="it-IT" dirty="0"/>
              <a:t> </a:t>
            </a:r>
            <a:r>
              <a:rPr lang="it-IT" dirty="0" err="1"/>
              <a:t>špico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drugače</a:t>
            </a:r>
            <a:r>
              <a:rPr lang="it-IT" dirty="0"/>
              <a:t> 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endParaRPr lang="it-IT" sz="2200" dirty="0"/>
          </a:p>
          <a:p>
            <a:endParaRPr lang="it-IT" sz="2200" dirty="0"/>
          </a:p>
          <a:p>
            <a:pPr marL="658368" lvl="1" indent="-457200">
              <a:buFont typeface="+mj-lt"/>
              <a:buAutoNum type="arabicPeriod"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50AEDB-BBAF-41B0-B75C-6486C26F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583" y="1974773"/>
            <a:ext cx="2216900" cy="42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05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286603"/>
            <a:ext cx="10347812" cy="1450757"/>
          </a:xfrm>
        </p:spPr>
        <p:txBody>
          <a:bodyPr>
            <a:normAutofit/>
          </a:bodyPr>
          <a:lstStyle/>
          <a:p>
            <a:r>
              <a:rPr lang="it-IT" sz="4400" dirty="0" err="1"/>
              <a:t>Predprocesiranje</a:t>
            </a:r>
            <a:r>
              <a:rPr lang="it-IT" sz="4400" dirty="0"/>
              <a:t> </a:t>
            </a:r>
            <a:r>
              <a:rPr lang="it-IT" sz="4400" dirty="0" err="1"/>
              <a:t>podatkov</a:t>
            </a:r>
            <a:r>
              <a:rPr lang="it-IT" sz="4400" dirty="0"/>
              <a:t> - </a:t>
            </a:r>
            <a:r>
              <a:rPr lang="it-IT" sz="4400" dirty="0" err="1"/>
              <a:t>normalizacija</a:t>
            </a:r>
            <a:endParaRPr lang="it-IT" sz="4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45734"/>
            <a:ext cx="110561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min-max</a:t>
            </a:r>
            <a:r>
              <a:rPr lang="it-IT" sz="2400" dirty="0"/>
              <a:t> </a:t>
            </a:r>
            <a:r>
              <a:rPr lang="it-IT" sz="2400" dirty="0" err="1"/>
              <a:t>normalizacija</a:t>
            </a:r>
            <a:r>
              <a:rPr lang="it-IT" sz="2400" dirty="0"/>
              <a:t> v </a:t>
            </a:r>
            <a:r>
              <a:rPr lang="it-IT" sz="2400" dirty="0" err="1"/>
              <a:t>premikajočem</a:t>
            </a:r>
            <a:r>
              <a:rPr lang="it-IT" sz="2400" dirty="0"/>
              <a:t> </a:t>
            </a:r>
            <a:r>
              <a:rPr lang="it-IT" sz="2400" dirty="0" err="1"/>
              <a:t>oknu</a:t>
            </a:r>
            <a:r>
              <a:rPr lang="it-IT" sz="2400" dirty="0"/>
              <a:t> </a:t>
            </a:r>
            <a:r>
              <a:rPr lang="it-IT" sz="2400" dirty="0" err="1"/>
              <a:t>aplicirana</a:t>
            </a:r>
            <a:r>
              <a:rPr lang="it-IT" sz="2400" dirty="0"/>
              <a:t> </a:t>
            </a:r>
            <a:r>
              <a:rPr lang="it-IT" sz="2400" dirty="0" err="1"/>
              <a:t>na</a:t>
            </a:r>
            <a:r>
              <a:rPr lang="it-IT" sz="2400" dirty="0"/>
              <a:t> </a:t>
            </a:r>
            <a:r>
              <a:rPr lang="it-IT" sz="2400" dirty="0" err="1"/>
              <a:t>vrednosti</a:t>
            </a:r>
            <a:r>
              <a:rPr lang="it-IT" sz="2400" dirty="0"/>
              <a:t> </a:t>
            </a:r>
            <a:r>
              <a:rPr lang="it-IT" sz="2400" dirty="0" err="1"/>
              <a:t>vsakega</a:t>
            </a:r>
            <a:r>
              <a:rPr lang="it-IT" sz="2400" dirty="0"/>
              <a:t> </a:t>
            </a:r>
            <a:r>
              <a:rPr lang="it-IT" sz="2400" dirty="0" err="1"/>
              <a:t>senzorja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dirty="0" err="1"/>
              <a:t>min-max</a:t>
            </a:r>
            <a:r>
              <a:rPr lang="it-IT" dirty="0"/>
              <a:t> </a:t>
            </a:r>
            <a:r>
              <a:rPr lang="it-IT" dirty="0" err="1"/>
              <a:t>normalizacija</a:t>
            </a:r>
            <a:r>
              <a:rPr lang="it-IT" dirty="0"/>
              <a:t>: </a:t>
            </a:r>
            <a:endParaRPr lang="it-IT" sz="2200" dirty="0"/>
          </a:p>
          <a:p>
            <a:endParaRPr lang="it-IT" sz="2200" dirty="0"/>
          </a:p>
          <a:p>
            <a:pPr marL="658368" lvl="1" indent="-457200">
              <a:buFont typeface="+mj-lt"/>
              <a:buAutoNum type="arabicPeriod"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13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DEF520-A9CE-496B-9DF2-EC4EE3CFB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083" y="3567589"/>
            <a:ext cx="3765061" cy="87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0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286603"/>
            <a:ext cx="10347812" cy="1450757"/>
          </a:xfrm>
        </p:spPr>
        <p:txBody>
          <a:bodyPr>
            <a:normAutofit/>
          </a:bodyPr>
          <a:lstStyle/>
          <a:p>
            <a:r>
              <a:rPr lang="it-IT" dirty="0" err="1"/>
              <a:t>Modeliranje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45734"/>
            <a:ext cx="110561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Naivni</a:t>
            </a:r>
            <a:r>
              <a:rPr lang="it-IT" sz="2400" dirty="0"/>
              <a:t> </a:t>
            </a:r>
            <a:r>
              <a:rPr lang="it-IT" sz="2400" dirty="0" err="1"/>
              <a:t>Bayes</a:t>
            </a:r>
            <a:r>
              <a:rPr lang="it-IT" sz="2400" dirty="0"/>
              <a:t> s </a:t>
            </a:r>
            <a:r>
              <a:rPr lang="it-IT" sz="2400" dirty="0" err="1"/>
              <a:t>končnim</a:t>
            </a:r>
            <a:r>
              <a:rPr lang="it-IT" sz="2400" dirty="0"/>
              <a:t> </a:t>
            </a:r>
            <a:r>
              <a:rPr lang="it-IT" sz="2400" dirty="0" err="1"/>
              <a:t>pragovnim</a:t>
            </a:r>
            <a:r>
              <a:rPr lang="it-IT" sz="2400" dirty="0"/>
              <a:t> </a:t>
            </a:r>
            <a:r>
              <a:rPr lang="it-IT" sz="2400" dirty="0" err="1"/>
              <a:t>oknom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Umetna</a:t>
            </a:r>
            <a:r>
              <a:rPr lang="it-IT" sz="2400" dirty="0"/>
              <a:t> </a:t>
            </a:r>
            <a:r>
              <a:rPr lang="it-IT" sz="2400" dirty="0" err="1"/>
              <a:t>konvolucijska</a:t>
            </a:r>
            <a:r>
              <a:rPr lang="it-IT" sz="2400" dirty="0"/>
              <a:t> </a:t>
            </a:r>
            <a:r>
              <a:rPr lang="it-IT" sz="2400" dirty="0" err="1"/>
              <a:t>nevronska</a:t>
            </a:r>
            <a:r>
              <a:rPr lang="it-IT" sz="2400" dirty="0"/>
              <a:t> </a:t>
            </a:r>
            <a:r>
              <a:rPr lang="it-IT" sz="2400" dirty="0" err="1"/>
              <a:t>mreža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3 2D-konvolucijski </a:t>
            </a:r>
            <a:r>
              <a:rPr lang="it-IT" sz="2000" dirty="0" err="1"/>
              <a:t>sloji</a:t>
            </a:r>
            <a:endParaRPr lang="it-IT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/>
              <a:t>2 </a:t>
            </a:r>
            <a:r>
              <a:rPr lang="it-IT" sz="2000" dirty="0" err="1"/>
              <a:t>skriti</a:t>
            </a:r>
            <a:r>
              <a:rPr lang="it-IT" sz="2000" dirty="0"/>
              <a:t> </a:t>
            </a:r>
            <a:r>
              <a:rPr lang="it-IT" sz="2000" dirty="0" err="1"/>
              <a:t>sloji</a:t>
            </a:r>
            <a:r>
              <a:rPr lang="it-IT" sz="2000" dirty="0"/>
              <a:t> </a:t>
            </a:r>
            <a:r>
              <a:rPr lang="it-IT" sz="2000" dirty="0" err="1"/>
              <a:t>nevronov</a:t>
            </a:r>
            <a:endParaRPr lang="it-IT" sz="2000" dirty="0"/>
          </a:p>
          <a:p>
            <a:pPr marL="201168" lvl="1" indent="0">
              <a:buNone/>
            </a:pPr>
            <a:endParaRPr lang="it-IT" sz="2000" dirty="0"/>
          </a:p>
          <a:p>
            <a:endParaRPr lang="it-IT" sz="2200" dirty="0"/>
          </a:p>
          <a:p>
            <a:pPr marL="658368" lvl="1" indent="-457200">
              <a:buFont typeface="+mj-lt"/>
              <a:buAutoNum type="arabicPeriod"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756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286603"/>
            <a:ext cx="10347812" cy="1450757"/>
          </a:xfrm>
        </p:spPr>
        <p:txBody>
          <a:bodyPr>
            <a:normAutofit/>
          </a:bodyPr>
          <a:lstStyle/>
          <a:p>
            <a:r>
              <a:rPr lang="it-IT" dirty="0" err="1"/>
              <a:t>Rezultati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45734"/>
            <a:ext cx="110561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Naivni</a:t>
            </a:r>
            <a:r>
              <a:rPr lang="it-IT" sz="2400" dirty="0"/>
              <a:t> </a:t>
            </a:r>
            <a:r>
              <a:rPr lang="it-IT" sz="2400" dirty="0" err="1"/>
              <a:t>Bayes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/>
              <a:t> </a:t>
            </a:r>
            <a:r>
              <a:rPr lang="it-IT" sz="2200" dirty="0" err="1"/>
              <a:t>Podatki</a:t>
            </a:r>
            <a:r>
              <a:rPr lang="it-IT" sz="2200" dirty="0"/>
              <a:t> </a:t>
            </a:r>
            <a:r>
              <a:rPr lang="it-IT" sz="2200" dirty="0" err="1"/>
              <a:t>predprocesirani</a:t>
            </a:r>
            <a:r>
              <a:rPr lang="it-IT" sz="2200" dirty="0"/>
              <a:t> s metodo </a:t>
            </a:r>
            <a:r>
              <a:rPr lang="it-IT" sz="2200" dirty="0" err="1"/>
              <a:t>odkrivanja</a:t>
            </a:r>
            <a:r>
              <a:rPr lang="it-IT" sz="2200" dirty="0"/>
              <a:t> </a:t>
            </a:r>
            <a:r>
              <a:rPr lang="it-IT" sz="2200" dirty="0" err="1"/>
              <a:t>značilk</a:t>
            </a:r>
            <a:endParaRPr lang="it-IT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/>
              <a:t> </a:t>
            </a:r>
            <a:r>
              <a:rPr lang="it-IT" sz="2200" dirty="0" err="1"/>
              <a:t>Končno</a:t>
            </a:r>
            <a:r>
              <a:rPr lang="it-IT" sz="2200" dirty="0"/>
              <a:t> </a:t>
            </a:r>
            <a:r>
              <a:rPr lang="it-IT" sz="2200" dirty="0" err="1"/>
              <a:t>pragovno</a:t>
            </a:r>
            <a:r>
              <a:rPr lang="it-IT" sz="2200" dirty="0"/>
              <a:t> </a:t>
            </a:r>
            <a:r>
              <a:rPr lang="it-IT" sz="2200" dirty="0" err="1"/>
              <a:t>okno</a:t>
            </a:r>
            <a:r>
              <a:rPr lang="it-IT" sz="2200" dirty="0"/>
              <a:t> za </a:t>
            </a:r>
            <a:r>
              <a:rPr lang="it-IT" sz="2200" dirty="0" err="1"/>
              <a:t>evalvacijo</a:t>
            </a:r>
            <a:r>
              <a:rPr lang="it-IT" sz="2200" dirty="0"/>
              <a:t> </a:t>
            </a:r>
            <a:r>
              <a:rPr lang="it-IT" sz="2200" dirty="0" err="1"/>
              <a:t>aktivnosti</a:t>
            </a:r>
            <a:endParaRPr lang="it-IT" dirty="0"/>
          </a:p>
          <a:p>
            <a:endParaRPr lang="it-IT" sz="2200" dirty="0"/>
          </a:p>
          <a:p>
            <a:pPr marL="201168" lvl="1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15</a:t>
            </a:fld>
            <a:endParaRPr lang="it-IT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0DC0740-FCCF-4178-8473-33F1719532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7868" y="4112726"/>
          <a:ext cx="4078251" cy="121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3" imgW="3229108" imgH="961888" progId="Excel.Sheet.12">
                  <p:embed/>
                </p:oleObj>
              </mc:Choice>
              <mc:Fallback>
                <p:oleObj name="Worksheet" r:id="rId3" imgW="3229108" imgH="961888" progId="Excel.Sheet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0DC0740-FCCF-4178-8473-33F171953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7868" y="4112726"/>
                        <a:ext cx="4078251" cy="1215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288E382-7614-41FA-88FF-42364EDB41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81243" y="4112726"/>
          <a:ext cx="4674437" cy="47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5" imgW="3819747" imgH="390270" progId="Excel.Sheet.12">
                  <p:embed/>
                </p:oleObj>
              </mc:Choice>
              <mc:Fallback>
                <p:oleObj name="Worksheet" r:id="rId5" imgW="3819747" imgH="390270" progId="Excel.Sheet.12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288E382-7614-41FA-88FF-42364EDB4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1243" y="4112726"/>
                        <a:ext cx="4674437" cy="477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31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286603"/>
            <a:ext cx="10347812" cy="1450757"/>
          </a:xfrm>
        </p:spPr>
        <p:txBody>
          <a:bodyPr>
            <a:normAutofit/>
          </a:bodyPr>
          <a:lstStyle/>
          <a:p>
            <a:r>
              <a:rPr lang="it-IT" dirty="0" err="1"/>
              <a:t>Rezultati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45734"/>
            <a:ext cx="110561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Umetna</a:t>
            </a:r>
            <a:r>
              <a:rPr lang="it-IT" sz="2400" dirty="0"/>
              <a:t> </a:t>
            </a:r>
            <a:r>
              <a:rPr lang="it-IT" sz="2400" dirty="0" err="1"/>
              <a:t>konvolucijska</a:t>
            </a:r>
            <a:r>
              <a:rPr lang="it-IT" sz="2400" dirty="0"/>
              <a:t> </a:t>
            </a:r>
            <a:r>
              <a:rPr lang="it-IT" sz="2400" dirty="0" err="1"/>
              <a:t>nevronska</a:t>
            </a:r>
            <a:r>
              <a:rPr lang="it-IT" sz="2400" dirty="0"/>
              <a:t> </a:t>
            </a:r>
            <a:r>
              <a:rPr lang="it-IT" sz="2400" dirty="0" err="1"/>
              <a:t>mreža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/>
              <a:t> </a:t>
            </a:r>
            <a:r>
              <a:rPr lang="it-IT" sz="2200" dirty="0" err="1"/>
              <a:t>Podatki</a:t>
            </a:r>
            <a:r>
              <a:rPr lang="it-IT" sz="2200" dirty="0"/>
              <a:t> </a:t>
            </a:r>
            <a:r>
              <a:rPr lang="it-IT" sz="2200" dirty="0" err="1"/>
              <a:t>predprocesirani</a:t>
            </a:r>
            <a:r>
              <a:rPr lang="it-IT" sz="2200" dirty="0"/>
              <a:t> s metodo </a:t>
            </a:r>
            <a:r>
              <a:rPr lang="it-IT" sz="2200" dirty="0" err="1"/>
              <a:t>odkrivanja</a:t>
            </a:r>
            <a:r>
              <a:rPr lang="it-IT" sz="2200" dirty="0"/>
              <a:t> </a:t>
            </a:r>
            <a:r>
              <a:rPr lang="it-IT" sz="2200" dirty="0" err="1"/>
              <a:t>značilk</a:t>
            </a:r>
            <a:endParaRPr lang="it-IT" sz="2200" dirty="0"/>
          </a:p>
          <a:p>
            <a:pPr marL="201168" lvl="1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16</a:t>
            </a:fld>
            <a:endParaRPr lang="it-IT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0DC0740-FCCF-4178-8473-33F171953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925103"/>
              </p:ext>
            </p:extLst>
          </p:nvPr>
        </p:nvGraphicFramePr>
        <p:xfrm>
          <a:off x="807868" y="4112726"/>
          <a:ext cx="4078251" cy="121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3229108" imgH="961888" progId="Excel.Sheet.12">
                  <p:embed/>
                </p:oleObj>
              </mc:Choice>
              <mc:Fallback>
                <p:oleObj name="Worksheet" r:id="rId3" imgW="3229108" imgH="9618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7868" y="4112726"/>
                        <a:ext cx="4078251" cy="1215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288E382-7614-41FA-88FF-42364EDB4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06023"/>
              </p:ext>
            </p:extLst>
          </p:nvPr>
        </p:nvGraphicFramePr>
        <p:xfrm>
          <a:off x="6481243" y="4112726"/>
          <a:ext cx="4674437" cy="47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5" imgW="3819747" imgH="390270" progId="Excel.Sheet.12">
                  <p:embed/>
                </p:oleObj>
              </mc:Choice>
              <mc:Fallback>
                <p:oleObj name="Worksheet" r:id="rId5" imgW="3819747" imgH="390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1243" y="4112726"/>
                        <a:ext cx="4674437" cy="477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912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286603"/>
            <a:ext cx="10347812" cy="1450757"/>
          </a:xfrm>
        </p:spPr>
        <p:txBody>
          <a:bodyPr>
            <a:normAutofit/>
          </a:bodyPr>
          <a:lstStyle/>
          <a:p>
            <a:r>
              <a:rPr lang="it-IT" dirty="0" err="1"/>
              <a:t>Rezultati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45734"/>
            <a:ext cx="110561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Umetna</a:t>
            </a:r>
            <a:r>
              <a:rPr lang="it-IT" sz="2400" dirty="0"/>
              <a:t> </a:t>
            </a:r>
            <a:r>
              <a:rPr lang="it-IT" sz="2400" dirty="0" err="1"/>
              <a:t>konvolucijska</a:t>
            </a:r>
            <a:r>
              <a:rPr lang="it-IT" sz="2400" dirty="0"/>
              <a:t> </a:t>
            </a:r>
            <a:r>
              <a:rPr lang="it-IT" sz="2400" dirty="0" err="1"/>
              <a:t>nevronska</a:t>
            </a:r>
            <a:r>
              <a:rPr lang="it-IT" sz="2400" dirty="0"/>
              <a:t> </a:t>
            </a:r>
            <a:r>
              <a:rPr lang="it-IT" sz="2400" dirty="0" err="1"/>
              <a:t>mreža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/>
              <a:t> </a:t>
            </a:r>
            <a:r>
              <a:rPr lang="it-IT" sz="2200" dirty="0" err="1"/>
              <a:t>Podatki</a:t>
            </a:r>
            <a:r>
              <a:rPr lang="it-IT" sz="2200" dirty="0"/>
              <a:t> </a:t>
            </a:r>
            <a:r>
              <a:rPr lang="it-IT" sz="2200" dirty="0" err="1"/>
              <a:t>predprocesirani</a:t>
            </a:r>
            <a:r>
              <a:rPr lang="it-IT" sz="2200" dirty="0"/>
              <a:t> s </a:t>
            </a:r>
            <a:r>
              <a:rPr lang="it-IT" sz="2200" dirty="0" err="1"/>
              <a:t>min-max</a:t>
            </a:r>
            <a:r>
              <a:rPr lang="it-IT" sz="2200" dirty="0"/>
              <a:t> </a:t>
            </a:r>
            <a:r>
              <a:rPr lang="it-IT" sz="2200" dirty="0" err="1"/>
              <a:t>normalizacijo</a:t>
            </a:r>
            <a:endParaRPr lang="it-IT" dirty="0"/>
          </a:p>
          <a:p>
            <a:endParaRPr lang="it-IT" sz="2200" dirty="0"/>
          </a:p>
          <a:p>
            <a:pPr marL="201168" lvl="1" indent="0">
              <a:buNone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17</a:t>
            </a:fld>
            <a:endParaRPr lang="it-IT"/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0DC0740-FCCF-4178-8473-33F171953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9565"/>
              </p:ext>
            </p:extLst>
          </p:nvPr>
        </p:nvGraphicFramePr>
        <p:xfrm>
          <a:off x="807868" y="4112726"/>
          <a:ext cx="4078251" cy="1215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3229108" imgH="961888" progId="Excel.Sheet.12">
                  <p:embed/>
                </p:oleObj>
              </mc:Choice>
              <mc:Fallback>
                <p:oleObj name="Worksheet" r:id="rId3" imgW="3229108" imgH="961888" progId="Excel.Sheet.12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E0DC0740-FCCF-4178-8473-33F171953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7868" y="4112726"/>
                        <a:ext cx="4078251" cy="1215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288E382-7614-41FA-88FF-42364EDB4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25972"/>
              </p:ext>
            </p:extLst>
          </p:nvPr>
        </p:nvGraphicFramePr>
        <p:xfrm>
          <a:off x="6481243" y="4112726"/>
          <a:ext cx="4674437" cy="477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5" imgW="3819747" imgH="390270" progId="Excel.Sheet.12">
                  <p:embed/>
                </p:oleObj>
              </mc:Choice>
              <mc:Fallback>
                <p:oleObj name="Worksheet" r:id="rId5" imgW="3819747" imgH="390270" progId="Excel.Sheet.12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288E382-7614-41FA-88FF-42364EDB41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1243" y="4112726"/>
                        <a:ext cx="4674437" cy="477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5832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68" y="286603"/>
            <a:ext cx="10347812" cy="1450757"/>
          </a:xfrm>
        </p:spPr>
        <p:txBody>
          <a:bodyPr>
            <a:normAutofit/>
          </a:bodyPr>
          <a:lstStyle/>
          <a:p>
            <a:r>
              <a:rPr lang="it-IT" dirty="0" err="1"/>
              <a:t>Zaključek</a:t>
            </a:r>
            <a:r>
              <a:rPr lang="it-IT" dirty="0"/>
              <a:t> in </a:t>
            </a:r>
            <a:r>
              <a:rPr lang="it-IT" dirty="0" err="1"/>
              <a:t>nadaljne</a:t>
            </a:r>
            <a:r>
              <a:rPr lang="it-IT" dirty="0"/>
              <a:t> </a:t>
            </a:r>
            <a:r>
              <a:rPr lang="it-IT" dirty="0" err="1"/>
              <a:t>delo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45734"/>
            <a:ext cx="110561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Problem</a:t>
            </a:r>
            <a:r>
              <a:rPr lang="it-IT" sz="2400" dirty="0"/>
              <a:t> </a:t>
            </a:r>
            <a:r>
              <a:rPr lang="it-IT" sz="2400" dirty="0" err="1"/>
              <a:t>prekomernega</a:t>
            </a:r>
            <a:r>
              <a:rPr lang="it-IT" sz="2400" dirty="0"/>
              <a:t> </a:t>
            </a:r>
            <a:r>
              <a:rPr lang="it-IT" sz="2400" dirty="0" err="1"/>
              <a:t>prilaganja</a:t>
            </a:r>
            <a:r>
              <a:rPr lang="it-IT" sz="2400" dirty="0"/>
              <a:t> </a:t>
            </a:r>
            <a:r>
              <a:rPr lang="it-IT" sz="2400" dirty="0" err="1"/>
              <a:t>umetnih</a:t>
            </a:r>
            <a:r>
              <a:rPr lang="it-IT" sz="2400" dirty="0"/>
              <a:t> </a:t>
            </a:r>
            <a:r>
              <a:rPr lang="it-IT" sz="2400" dirty="0" err="1"/>
              <a:t>nevronskih</a:t>
            </a:r>
            <a:r>
              <a:rPr lang="it-IT" sz="2400" dirty="0"/>
              <a:t> </a:t>
            </a:r>
            <a:r>
              <a:rPr lang="it-IT" sz="2400" dirty="0" err="1"/>
              <a:t>mrež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Implementacija</a:t>
            </a:r>
            <a:r>
              <a:rPr lang="it-IT" sz="2400" dirty="0"/>
              <a:t> sistema za </a:t>
            </a:r>
            <a:r>
              <a:rPr lang="it-IT" sz="2400" dirty="0" err="1"/>
              <a:t>aktivno</a:t>
            </a:r>
            <a:r>
              <a:rPr lang="it-IT" sz="2400" dirty="0"/>
              <a:t> </a:t>
            </a:r>
            <a:r>
              <a:rPr lang="it-IT" sz="2400" dirty="0" err="1"/>
              <a:t>identifikacijo</a:t>
            </a:r>
            <a:r>
              <a:rPr lang="it-IT" sz="2400" dirty="0"/>
              <a:t> </a:t>
            </a:r>
            <a:r>
              <a:rPr lang="it-IT" sz="2400" dirty="0" err="1"/>
              <a:t>padcev</a:t>
            </a:r>
            <a:endParaRPr lang="it-IT" sz="2000" dirty="0"/>
          </a:p>
          <a:p>
            <a:endParaRPr lang="it-IT" sz="2200" dirty="0"/>
          </a:p>
          <a:p>
            <a:pPr marL="658368" lvl="1" indent="-457200">
              <a:buFont typeface="+mj-lt"/>
              <a:buAutoNum type="arabicPeriod"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904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0322FE-BE02-45B7-AA16-AD295721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Vprašanja</a:t>
            </a:r>
            <a:r>
              <a:rPr lang="it-IT" dirty="0"/>
              <a:t> ?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91C595F-C25B-430A-8336-E51B28CC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6932B99-4AED-4849-B898-A63B716F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19</a:t>
            </a:fld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A50D5B6-15F8-49A5-9499-182D8AEC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78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B5F318-DB19-46CB-B796-FAEE7181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Kazalo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B75A33-3DB3-4E67-8118-57DBBCD09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Področje</a:t>
            </a:r>
            <a:r>
              <a:rPr lang="it-IT" sz="2400" dirty="0"/>
              <a:t> </a:t>
            </a:r>
            <a:r>
              <a:rPr lang="it-IT" sz="2400" dirty="0" err="1"/>
              <a:t>identifikacije</a:t>
            </a:r>
            <a:r>
              <a:rPr lang="it-IT" sz="2400" dirty="0"/>
              <a:t> </a:t>
            </a:r>
            <a:r>
              <a:rPr lang="it-IT" sz="2400" dirty="0" err="1"/>
              <a:t>padcev</a:t>
            </a: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Prototip</a:t>
            </a:r>
            <a:r>
              <a:rPr lang="it-IT" sz="2400" dirty="0"/>
              <a:t> </a:t>
            </a:r>
            <a:r>
              <a:rPr lang="it-IT" sz="2400" dirty="0" err="1"/>
              <a:t>pametnih</a:t>
            </a:r>
            <a:r>
              <a:rPr lang="it-IT" sz="2400" dirty="0"/>
              <a:t> tal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Proces</a:t>
            </a:r>
            <a:r>
              <a:rPr lang="en-US" sz="2400" dirty="0"/>
              <a:t> </a:t>
            </a:r>
            <a:r>
              <a:rPr lang="en-US" sz="2400" dirty="0" err="1"/>
              <a:t>zbiranja</a:t>
            </a:r>
            <a:r>
              <a:rPr lang="en-US" sz="2400" dirty="0"/>
              <a:t> </a:t>
            </a:r>
            <a:r>
              <a:rPr lang="en-US" sz="2400" dirty="0" err="1"/>
              <a:t>podatkov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Opis</a:t>
            </a:r>
            <a:r>
              <a:rPr lang="en-US" sz="2400" dirty="0"/>
              <a:t> </a:t>
            </a:r>
            <a:r>
              <a:rPr lang="en-US" sz="2400" dirty="0" err="1"/>
              <a:t>podatkov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Predprocesiranje</a:t>
            </a:r>
            <a:r>
              <a:rPr lang="en-US" sz="2400" dirty="0"/>
              <a:t> </a:t>
            </a:r>
            <a:r>
              <a:rPr lang="en-US" sz="2400" dirty="0" err="1"/>
              <a:t>podatkov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it-IT" sz="2400" dirty="0" err="1"/>
              <a:t>Modeliranje</a:t>
            </a: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Rezultati</a:t>
            </a: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EE3A4B-C69E-4C8D-8093-382511CF8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3F929C-63A3-4E33-88D8-6127A4AD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5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Področje</a:t>
            </a:r>
            <a:r>
              <a:rPr lang="it-IT" dirty="0"/>
              <a:t> </a:t>
            </a:r>
            <a:r>
              <a:rPr lang="it-IT" dirty="0" err="1"/>
              <a:t>identifikacije</a:t>
            </a:r>
            <a:r>
              <a:rPr lang="it-IT" dirty="0"/>
              <a:t> </a:t>
            </a:r>
            <a:r>
              <a:rPr lang="it-IT" dirty="0" err="1"/>
              <a:t>padcev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45734"/>
            <a:ext cx="11388378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Padci</a:t>
            </a:r>
            <a:r>
              <a:rPr lang="it-IT" sz="2400" dirty="0"/>
              <a:t> so </a:t>
            </a:r>
            <a:r>
              <a:rPr lang="it-IT" sz="2400" dirty="0" err="1"/>
              <a:t>pri</a:t>
            </a:r>
            <a:r>
              <a:rPr lang="it-IT" sz="2400" dirty="0"/>
              <a:t> </a:t>
            </a:r>
            <a:r>
              <a:rPr lang="it-IT" sz="2400" dirty="0" err="1"/>
              <a:t>starostnikih</a:t>
            </a:r>
            <a:r>
              <a:rPr lang="it-IT" sz="2400" dirty="0"/>
              <a:t> </a:t>
            </a:r>
            <a:r>
              <a:rPr lang="it-IT" sz="2400" dirty="0" err="1"/>
              <a:t>pogosti</a:t>
            </a:r>
            <a:r>
              <a:rPr lang="it-IT" sz="2400" dirty="0"/>
              <a:t> </a:t>
            </a:r>
            <a:r>
              <a:rPr lang="it-IT" sz="2400" dirty="0" err="1"/>
              <a:t>pojav</a:t>
            </a:r>
            <a:r>
              <a:rPr lang="it-IT" sz="2400" dirty="0"/>
              <a:t>, </a:t>
            </a:r>
            <a:r>
              <a:rPr lang="it-IT" sz="2400" dirty="0" err="1"/>
              <a:t>tretjina</a:t>
            </a:r>
            <a:r>
              <a:rPr lang="it-IT" sz="2400" dirty="0"/>
              <a:t> </a:t>
            </a:r>
            <a:r>
              <a:rPr lang="it-IT" sz="2400" dirty="0" err="1"/>
              <a:t>oseb</a:t>
            </a:r>
            <a:r>
              <a:rPr lang="it-IT" sz="2400" dirty="0"/>
              <a:t> </a:t>
            </a:r>
            <a:r>
              <a:rPr lang="it-IT" sz="2400" dirty="0" err="1"/>
              <a:t>nad</a:t>
            </a:r>
            <a:r>
              <a:rPr lang="it-IT" sz="2400" dirty="0"/>
              <a:t> 65 </a:t>
            </a:r>
            <a:r>
              <a:rPr lang="it-IT" sz="2400" dirty="0" err="1"/>
              <a:t>letom</a:t>
            </a:r>
            <a:r>
              <a:rPr lang="it-IT" sz="2400" dirty="0"/>
              <a:t> in </a:t>
            </a:r>
            <a:r>
              <a:rPr lang="it-IT" sz="2400" dirty="0" err="1"/>
              <a:t>polovica</a:t>
            </a:r>
            <a:r>
              <a:rPr lang="it-IT" sz="2400" dirty="0"/>
              <a:t> </a:t>
            </a:r>
            <a:r>
              <a:rPr lang="it-IT" sz="2400" dirty="0" err="1"/>
              <a:t>oseb</a:t>
            </a:r>
            <a:r>
              <a:rPr lang="it-IT" sz="2400" dirty="0"/>
              <a:t> </a:t>
            </a:r>
            <a:r>
              <a:rPr lang="it-IT" sz="2400" dirty="0" err="1"/>
              <a:t>nad</a:t>
            </a:r>
            <a:r>
              <a:rPr lang="it-IT" sz="2400" dirty="0"/>
              <a:t> 85 </a:t>
            </a:r>
            <a:r>
              <a:rPr lang="it-IT" sz="2400" dirty="0" err="1"/>
              <a:t>letom</a:t>
            </a:r>
            <a:r>
              <a:rPr lang="it-IT" sz="2400" dirty="0"/>
              <a:t> </a:t>
            </a:r>
            <a:r>
              <a:rPr lang="it-IT" sz="2400" dirty="0" err="1"/>
              <a:t>doživi</a:t>
            </a:r>
            <a:r>
              <a:rPr lang="it-IT" sz="2400" dirty="0"/>
              <a:t> </a:t>
            </a:r>
            <a:r>
              <a:rPr lang="it-IT" sz="2400" dirty="0" err="1"/>
              <a:t>letni</a:t>
            </a:r>
            <a:r>
              <a:rPr lang="it-IT" sz="2400" dirty="0"/>
              <a:t> </a:t>
            </a:r>
            <a:r>
              <a:rPr lang="it-IT" sz="2400" dirty="0" err="1"/>
              <a:t>padec</a:t>
            </a:r>
            <a:r>
              <a:rPr lang="it-IT" sz="2400" dirty="0"/>
              <a:t>.</a:t>
            </a:r>
          </a:p>
          <a:p>
            <a:pPr marL="0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Pri </a:t>
            </a:r>
            <a:r>
              <a:rPr lang="it-IT" sz="2400" dirty="0" err="1"/>
              <a:t>starostniku</a:t>
            </a:r>
            <a:r>
              <a:rPr lang="it-IT" sz="2400" dirty="0"/>
              <a:t> </a:t>
            </a:r>
            <a:r>
              <a:rPr lang="it-IT" sz="2400" dirty="0" err="1"/>
              <a:t>padec</a:t>
            </a:r>
            <a:r>
              <a:rPr lang="it-IT" sz="2400" dirty="0"/>
              <a:t> </a:t>
            </a:r>
            <a:r>
              <a:rPr lang="it-IT" sz="2400" dirty="0" err="1"/>
              <a:t>lahko</a:t>
            </a:r>
            <a:r>
              <a:rPr lang="it-IT" sz="2400" dirty="0"/>
              <a:t> ima </a:t>
            </a:r>
            <a:r>
              <a:rPr lang="it-IT" sz="2400" dirty="0" err="1"/>
              <a:t>hude</a:t>
            </a:r>
            <a:r>
              <a:rPr lang="it-IT" sz="2400" dirty="0"/>
              <a:t> </a:t>
            </a:r>
            <a:r>
              <a:rPr lang="it-IT" sz="2400" dirty="0" err="1"/>
              <a:t>telesne</a:t>
            </a:r>
            <a:r>
              <a:rPr lang="it-IT" sz="2400" dirty="0"/>
              <a:t> in </a:t>
            </a:r>
            <a:r>
              <a:rPr lang="it-IT" sz="2400" dirty="0" err="1"/>
              <a:t>psihološke</a:t>
            </a:r>
            <a:r>
              <a:rPr lang="it-IT" sz="2400" dirty="0"/>
              <a:t> </a:t>
            </a:r>
            <a:r>
              <a:rPr lang="it-IT" sz="2400" dirty="0" err="1"/>
              <a:t>posledice</a:t>
            </a:r>
            <a:r>
              <a:rPr lang="it-IT" sz="2400" dirty="0"/>
              <a:t> </a:t>
            </a:r>
            <a:r>
              <a:rPr lang="it-IT" sz="2200" dirty="0" err="1"/>
              <a:t>katere</a:t>
            </a:r>
            <a:r>
              <a:rPr lang="it-IT" sz="2200" dirty="0"/>
              <a:t> </a:t>
            </a:r>
            <a:r>
              <a:rPr lang="it-IT" sz="2200" dirty="0" err="1"/>
              <a:t>reducirajo</a:t>
            </a:r>
            <a:r>
              <a:rPr lang="it-IT" sz="2200" dirty="0"/>
              <a:t> </a:t>
            </a:r>
            <a:r>
              <a:rPr lang="it-IT" sz="2200" dirty="0" err="1"/>
              <a:t>neodvisnost</a:t>
            </a:r>
            <a:r>
              <a:rPr lang="it-IT" sz="2200" dirty="0"/>
              <a:t> </a:t>
            </a:r>
            <a:r>
              <a:rPr lang="it-IT" sz="2200" dirty="0" err="1"/>
              <a:t>oškodovane</a:t>
            </a:r>
            <a:r>
              <a:rPr lang="it-IT" sz="2200" dirty="0"/>
              <a:t> </a:t>
            </a:r>
            <a:r>
              <a:rPr lang="it-IT" sz="2200" dirty="0" err="1"/>
              <a:t>osebe</a:t>
            </a:r>
            <a:r>
              <a:rPr lang="it-IT" sz="2200" dirty="0"/>
              <a:t>.</a:t>
            </a:r>
          </a:p>
          <a:p>
            <a:pPr marL="201168" lvl="1" indent="0">
              <a:buNone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Dogodek</a:t>
            </a:r>
            <a:r>
              <a:rPr lang="it-IT" sz="2400" dirty="0"/>
              <a:t> </a:t>
            </a:r>
            <a:r>
              <a:rPr lang="it-IT" sz="2400" dirty="0" err="1"/>
              <a:t>padca</a:t>
            </a:r>
            <a:r>
              <a:rPr lang="it-IT" sz="2400" dirty="0"/>
              <a:t> je </a:t>
            </a:r>
            <a:r>
              <a:rPr lang="it-IT" sz="2400" dirty="0" err="1"/>
              <a:t>aktualen</a:t>
            </a:r>
            <a:r>
              <a:rPr lang="it-IT" sz="2400" dirty="0"/>
              <a:t> </a:t>
            </a:r>
            <a:r>
              <a:rPr lang="it-IT" sz="2400" dirty="0" err="1"/>
              <a:t>problem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Preprečevanje</a:t>
            </a:r>
            <a:r>
              <a:rPr lang="it-IT" dirty="0"/>
              <a:t> </a:t>
            </a:r>
            <a:r>
              <a:rPr lang="it-IT" dirty="0" err="1"/>
              <a:t>padca</a:t>
            </a:r>
            <a:endParaRPr lang="it-I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dirty="0" err="1"/>
              <a:t>Identifikacija</a:t>
            </a:r>
            <a:r>
              <a:rPr lang="it-IT" dirty="0"/>
              <a:t> </a:t>
            </a:r>
            <a:r>
              <a:rPr lang="it-IT" dirty="0" err="1"/>
              <a:t>padca</a:t>
            </a: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1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Problem</a:t>
            </a:r>
            <a:r>
              <a:rPr lang="it-IT" dirty="0"/>
              <a:t> </a:t>
            </a:r>
            <a:r>
              <a:rPr lang="it-IT" dirty="0" err="1"/>
              <a:t>identifikacije</a:t>
            </a:r>
            <a:r>
              <a:rPr lang="it-IT" dirty="0"/>
              <a:t> </a:t>
            </a:r>
            <a:r>
              <a:rPr lang="it-IT" dirty="0" err="1"/>
              <a:t>padcev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09" y="1845734"/>
            <a:ext cx="11024941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Cilj</a:t>
            </a:r>
            <a:r>
              <a:rPr lang="it-IT" sz="2400" dirty="0"/>
              <a:t> </a:t>
            </a:r>
            <a:r>
              <a:rPr lang="it-IT" sz="2400" dirty="0" err="1"/>
              <a:t>projekta</a:t>
            </a:r>
            <a:r>
              <a:rPr lang="it-IT" sz="2400" dirty="0"/>
              <a:t> je </a:t>
            </a:r>
            <a:r>
              <a:rPr lang="it-IT" sz="2400" dirty="0" err="1"/>
              <a:t>razvoj</a:t>
            </a:r>
            <a:r>
              <a:rPr lang="it-IT" sz="2400" dirty="0"/>
              <a:t> sistema, </a:t>
            </a:r>
            <a:r>
              <a:rPr lang="it-IT" sz="2400" dirty="0" err="1"/>
              <a:t>ki</a:t>
            </a:r>
            <a:r>
              <a:rPr lang="it-IT" sz="2400" dirty="0"/>
              <a:t> </a:t>
            </a:r>
            <a:r>
              <a:rPr lang="it-IT" sz="2400" dirty="0" err="1"/>
              <a:t>omogoči</a:t>
            </a:r>
            <a:r>
              <a:rPr lang="it-IT" sz="2400" dirty="0"/>
              <a:t> </a:t>
            </a:r>
            <a:r>
              <a:rPr lang="it-IT" sz="2400" dirty="0" err="1"/>
              <a:t>identifikacijo</a:t>
            </a:r>
            <a:r>
              <a:rPr lang="it-IT" sz="2400" dirty="0"/>
              <a:t> </a:t>
            </a:r>
            <a:r>
              <a:rPr lang="it-IT" sz="2400" dirty="0" err="1"/>
              <a:t>padcev</a:t>
            </a: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Identifikacija</a:t>
            </a:r>
            <a:r>
              <a:rPr lang="it-IT" sz="2400" dirty="0"/>
              <a:t> </a:t>
            </a:r>
            <a:r>
              <a:rPr lang="it-IT" sz="2400" dirty="0" err="1"/>
              <a:t>padcev</a:t>
            </a:r>
            <a:r>
              <a:rPr lang="it-IT" sz="2400" dirty="0"/>
              <a:t> je </a:t>
            </a:r>
            <a:r>
              <a:rPr lang="it-IT" sz="2400" dirty="0" err="1"/>
              <a:t>klasifikacijski</a:t>
            </a:r>
            <a:r>
              <a:rPr lang="it-IT" sz="2400" dirty="0"/>
              <a:t> </a:t>
            </a:r>
            <a:r>
              <a:rPr lang="it-IT" sz="2400" dirty="0" err="1"/>
              <a:t>problem</a:t>
            </a: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Aktivnosti</a:t>
            </a:r>
            <a:r>
              <a:rPr lang="it-IT" sz="2400" dirty="0"/>
              <a:t> </a:t>
            </a:r>
            <a:r>
              <a:rPr lang="it-IT" sz="2400" dirty="0" err="1"/>
              <a:t>klasificiramo</a:t>
            </a:r>
            <a:r>
              <a:rPr lang="it-IT" sz="2400" dirty="0"/>
              <a:t> v </a:t>
            </a:r>
            <a:r>
              <a:rPr lang="it-IT" sz="2400" dirty="0" err="1"/>
              <a:t>dva</a:t>
            </a:r>
            <a:r>
              <a:rPr lang="it-IT" sz="2400" dirty="0"/>
              <a:t> </a:t>
            </a:r>
            <a:r>
              <a:rPr lang="it-IT" sz="2400" dirty="0" err="1"/>
              <a:t>razreda</a:t>
            </a:r>
            <a:r>
              <a:rPr lang="it-IT" sz="24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 err="1"/>
              <a:t>Padec</a:t>
            </a:r>
            <a:endParaRPr lang="it-IT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 err="1"/>
              <a:t>Običajna</a:t>
            </a:r>
            <a:r>
              <a:rPr lang="it-IT" sz="2200" dirty="0"/>
              <a:t> </a:t>
            </a:r>
            <a:r>
              <a:rPr lang="it-IT" sz="2200" dirty="0" err="1"/>
              <a:t>dnevna</a:t>
            </a:r>
            <a:r>
              <a:rPr lang="it-IT" sz="2200" dirty="0"/>
              <a:t> </a:t>
            </a:r>
            <a:r>
              <a:rPr lang="it-IT" sz="2200" dirty="0" err="1"/>
              <a:t>aktivnost</a:t>
            </a:r>
            <a:endParaRPr lang="it-IT" sz="2200" dirty="0"/>
          </a:p>
          <a:p>
            <a:pPr marL="0" indent="0">
              <a:buNone/>
            </a:pPr>
            <a:r>
              <a:rPr lang="it-IT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Rešitev</a:t>
            </a:r>
            <a:r>
              <a:rPr lang="it-IT" sz="2400" dirty="0"/>
              <a:t>: </a:t>
            </a:r>
            <a:r>
              <a:rPr lang="it-IT" sz="2400" dirty="0" err="1"/>
              <a:t>uporaba</a:t>
            </a:r>
            <a:r>
              <a:rPr lang="it-IT" sz="2400" dirty="0"/>
              <a:t> </a:t>
            </a:r>
            <a:r>
              <a:rPr lang="it-IT" sz="2400" dirty="0" err="1"/>
              <a:t>metod</a:t>
            </a:r>
            <a:r>
              <a:rPr lang="it-IT" sz="2400" dirty="0"/>
              <a:t> </a:t>
            </a:r>
            <a:r>
              <a:rPr lang="it-IT" sz="2400" dirty="0" err="1"/>
              <a:t>strojnega</a:t>
            </a:r>
            <a:r>
              <a:rPr lang="it-IT" sz="2400" dirty="0"/>
              <a:t> </a:t>
            </a:r>
            <a:r>
              <a:rPr lang="it-IT" sz="2400" dirty="0" err="1"/>
              <a:t>učenja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 err="1"/>
              <a:t>nadzorovano</a:t>
            </a:r>
            <a:r>
              <a:rPr lang="it-IT" sz="2200" dirty="0"/>
              <a:t> </a:t>
            </a:r>
            <a:r>
              <a:rPr lang="it-IT" sz="2200" dirty="0" err="1"/>
              <a:t>učenje</a:t>
            </a:r>
            <a:endParaRPr lang="it-IT" sz="2200" dirty="0"/>
          </a:p>
          <a:p>
            <a:pPr marL="0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201168" lvl="1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042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Prototip</a:t>
            </a:r>
            <a:r>
              <a:rPr lang="it-IT" dirty="0"/>
              <a:t> </a:t>
            </a:r>
            <a:r>
              <a:rPr lang="it-IT" dirty="0" err="1"/>
              <a:t>pametnih</a:t>
            </a:r>
            <a:r>
              <a:rPr lang="it-IT" dirty="0"/>
              <a:t> tal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845734"/>
            <a:ext cx="11388378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Prototip</a:t>
            </a:r>
            <a:r>
              <a:rPr lang="it-IT" sz="2400" dirty="0"/>
              <a:t> </a:t>
            </a:r>
            <a:r>
              <a:rPr lang="it-IT" sz="2400" dirty="0" err="1"/>
              <a:t>velikosti</a:t>
            </a:r>
            <a:r>
              <a:rPr lang="it-IT" sz="2400" dirty="0"/>
              <a:t> 120x120cm</a:t>
            </a:r>
          </a:p>
          <a:p>
            <a:pPr marL="0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Sestavljen</a:t>
            </a:r>
            <a:r>
              <a:rPr lang="it-IT" sz="2400" dirty="0"/>
              <a:t> je </a:t>
            </a:r>
            <a:r>
              <a:rPr lang="it-IT" sz="2400" dirty="0" err="1"/>
              <a:t>iz</a:t>
            </a:r>
            <a:r>
              <a:rPr lang="it-IT" sz="2400" dirty="0"/>
              <a:t> </a:t>
            </a:r>
            <a:r>
              <a:rPr lang="it-IT" sz="2400" dirty="0" err="1"/>
              <a:t>dveh</a:t>
            </a:r>
            <a:r>
              <a:rPr lang="it-IT" sz="2400" dirty="0"/>
              <a:t> </a:t>
            </a:r>
            <a:r>
              <a:rPr lang="it-IT" sz="2400" dirty="0" err="1"/>
              <a:t>slojev</a:t>
            </a:r>
            <a:endParaRPr lang="it-IT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 err="1"/>
              <a:t>Zgornji</a:t>
            </a:r>
            <a:r>
              <a:rPr lang="it-IT" sz="2200" dirty="0"/>
              <a:t>: 6 </a:t>
            </a:r>
            <a:r>
              <a:rPr lang="it-IT" sz="2200" dirty="0" err="1"/>
              <a:t>ploskev</a:t>
            </a:r>
            <a:r>
              <a:rPr lang="it-IT" sz="2200" dirty="0"/>
              <a:t> laminata 120cm </a:t>
            </a:r>
            <a:r>
              <a:rPr lang="it-IT" sz="2200" dirty="0" err="1"/>
              <a:t>dolžine</a:t>
            </a:r>
            <a:r>
              <a:rPr lang="it-IT" sz="2200" dirty="0"/>
              <a:t> in 20cm </a:t>
            </a:r>
            <a:r>
              <a:rPr lang="it-IT" sz="2200" dirty="0" err="1"/>
              <a:t>širine</a:t>
            </a:r>
            <a:endParaRPr lang="it-IT" sz="2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 err="1"/>
              <a:t>Spodnji</a:t>
            </a:r>
            <a:r>
              <a:rPr lang="it-IT" sz="2200" dirty="0"/>
              <a:t>: </a:t>
            </a:r>
            <a:r>
              <a:rPr lang="it-IT" sz="2200" dirty="0" err="1"/>
              <a:t>penasta</a:t>
            </a:r>
            <a:r>
              <a:rPr lang="it-IT" sz="2200" dirty="0"/>
              <a:t> </a:t>
            </a:r>
            <a:r>
              <a:rPr lang="it-IT" sz="2200" dirty="0" err="1"/>
              <a:t>izolacijska</a:t>
            </a:r>
            <a:r>
              <a:rPr lang="it-IT" sz="2200" dirty="0"/>
              <a:t> </a:t>
            </a:r>
            <a:r>
              <a:rPr lang="it-IT" sz="2200" dirty="0" err="1"/>
              <a:t>podlaga</a:t>
            </a:r>
            <a:endParaRPr lang="it-IT" sz="2200" dirty="0"/>
          </a:p>
          <a:p>
            <a:pPr marL="201168" lvl="1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Med</a:t>
            </a:r>
            <a:r>
              <a:rPr lang="it-IT" sz="2400" dirty="0"/>
              <a:t> </a:t>
            </a:r>
            <a:r>
              <a:rPr lang="it-IT" sz="2400" dirty="0" err="1"/>
              <a:t>sloji</a:t>
            </a:r>
            <a:r>
              <a:rPr lang="it-IT" sz="2400" dirty="0"/>
              <a:t> je </a:t>
            </a:r>
            <a:r>
              <a:rPr lang="it-IT" sz="2400" dirty="0" err="1"/>
              <a:t>postavljena</a:t>
            </a:r>
            <a:r>
              <a:rPr lang="it-IT" sz="2400" dirty="0"/>
              <a:t> </a:t>
            </a:r>
            <a:r>
              <a:rPr lang="it-IT" sz="2400" dirty="0" err="1"/>
              <a:t>matrika</a:t>
            </a:r>
            <a:r>
              <a:rPr lang="it-IT" sz="2400" dirty="0"/>
              <a:t> </a:t>
            </a:r>
            <a:r>
              <a:rPr lang="it-IT" sz="2400" dirty="0" err="1"/>
              <a:t>šestnajstih</a:t>
            </a:r>
            <a:r>
              <a:rPr lang="it-IT" sz="2400" dirty="0"/>
              <a:t> </a:t>
            </a:r>
            <a:r>
              <a:rPr lang="it-IT" sz="2400" dirty="0" err="1"/>
              <a:t>senzorjev</a:t>
            </a:r>
            <a:r>
              <a:rPr lang="it-IT" sz="2400" dirty="0"/>
              <a:t> </a:t>
            </a:r>
            <a:r>
              <a:rPr lang="it-IT" sz="2400" dirty="0" err="1"/>
              <a:t>pritiska</a:t>
            </a:r>
            <a:r>
              <a:rPr lang="it-IT" sz="2400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5</a:t>
            </a:fld>
            <a:endParaRPr lang="it-IT"/>
          </a:p>
        </p:txBody>
      </p:sp>
      <p:pic>
        <p:nvPicPr>
          <p:cNvPr id="7" name="Immagine 6" descr="Immagine che contiene edificio, finestra, gatto, dilegno&#10;&#10;Descrizione generata automaticamente">
            <a:extLst>
              <a:ext uri="{FF2B5EF4-FFF2-40B4-BE49-F238E27FC236}">
                <a16:creationId xmlns:a16="http://schemas.microsoft.com/office/drawing/2014/main" id="{CD96E291-593A-402C-826D-E0824294B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0" y="401216"/>
            <a:ext cx="3854861" cy="356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5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Prototip</a:t>
            </a:r>
            <a:r>
              <a:rPr lang="it-IT" dirty="0"/>
              <a:t> </a:t>
            </a:r>
            <a:r>
              <a:rPr lang="it-IT" dirty="0" err="1"/>
              <a:t>pametnih</a:t>
            </a:r>
            <a:r>
              <a:rPr lang="it-IT" dirty="0"/>
              <a:t> tal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42" y="1845734"/>
            <a:ext cx="7547535" cy="40233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Senzorji</a:t>
            </a:r>
            <a:r>
              <a:rPr lang="it-IT" sz="2400" dirty="0"/>
              <a:t> tipa: </a:t>
            </a:r>
            <a:r>
              <a:rPr lang="it-IT" sz="2400" dirty="0" err="1"/>
              <a:t>upor</a:t>
            </a:r>
            <a:r>
              <a:rPr lang="it-IT" sz="2400" dirty="0"/>
              <a:t> za </a:t>
            </a:r>
            <a:r>
              <a:rPr lang="it-IT" sz="2400" dirty="0" err="1"/>
              <a:t>zaznavanje</a:t>
            </a:r>
            <a:r>
              <a:rPr lang="it-IT" sz="2400" dirty="0"/>
              <a:t> </a:t>
            </a:r>
            <a:r>
              <a:rPr lang="it-IT" sz="2400" dirty="0" err="1"/>
              <a:t>sile</a:t>
            </a:r>
            <a:r>
              <a:rPr lang="it-IT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/>
              <a:t>(</a:t>
            </a:r>
            <a:r>
              <a:rPr lang="it-IT" sz="2200" dirty="0" err="1"/>
              <a:t>ang</a:t>
            </a:r>
            <a:r>
              <a:rPr lang="it-IT" sz="2200" dirty="0"/>
              <a:t>. Force Sensing </a:t>
            </a:r>
            <a:r>
              <a:rPr lang="it-IT" sz="2200" dirty="0" err="1"/>
              <a:t>Resistor</a:t>
            </a:r>
            <a:r>
              <a:rPr lang="it-IT" sz="22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200" dirty="0"/>
              <a:t> </a:t>
            </a:r>
            <a:r>
              <a:rPr lang="it-IT" sz="2200" dirty="0" err="1"/>
              <a:t>Upornost</a:t>
            </a:r>
            <a:r>
              <a:rPr lang="it-IT" sz="2200" dirty="0"/>
              <a:t> </a:t>
            </a:r>
            <a:r>
              <a:rPr lang="it-IT" sz="2200" dirty="0" err="1"/>
              <a:t>senzorja</a:t>
            </a:r>
            <a:r>
              <a:rPr lang="it-IT" sz="2200" dirty="0"/>
              <a:t> je v </a:t>
            </a:r>
            <a:r>
              <a:rPr lang="it-IT" sz="2200" dirty="0" err="1"/>
              <a:t>obratnem</a:t>
            </a:r>
            <a:r>
              <a:rPr lang="it-IT" sz="2200" dirty="0"/>
              <a:t> </a:t>
            </a:r>
            <a:r>
              <a:rPr lang="it-IT" sz="2200" dirty="0" err="1"/>
              <a:t>razmerju</a:t>
            </a:r>
            <a:r>
              <a:rPr lang="it-IT" sz="2200" dirty="0"/>
              <a:t> s silo </a:t>
            </a:r>
            <a:r>
              <a:rPr lang="it-IT" sz="2200" dirty="0" err="1"/>
              <a:t>aplicirano</a:t>
            </a:r>
            <a:r>
              <a:rPr lang="it-IT" sz="2200" dirty="0"/>
              <a:t> </a:t>
            </a:r>
            <a:r>
              <a:rPr lang="it-IT" sz="2200" dirty="0" err="1"/>
              <a:t>na</a:t>
            </a:r>
            <a:r>
              <a:rPr lang="it-IT" sz="2200" dirty="0"/>
              <a:t> </a:t>
            </a:r>
            <a:r>
              <a:rPr lang="it-IT" sz="2200" dirty="0" err="1"/>
              <a:t>senzor</a:t>
            </a:r>
            <a:endParaRPr lang="it-IT" sz="2200" dirty="0"/>
          </a:p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Senzorji</a:t>
            </a:r>
            <a:r>
              <a:rPr lang="it-IT" sz="2400" dirty="0"/>
              <a:t> so </a:t>
            </a:r>
            <a:r>
              <a:rPr lang="it-IT" sz="2400" dirty="0" err="1"/>
              <a:t>vezani</a:t>
            </a:r>
            <a:r>
              <a:rPr lang="it-IT" sz="2400" dirty="0"/>
              <a:t> </a:t>
            </a:r>
            <a:r>
              <a:rPr lang="it-IT" sz="2400" dirty="0" err="1"/>
              <a:t>na</a:t>
            </a:r>
            <a:r>
              <a:rPr lang="it-IT" sz="2400" dirty="0"/>
              <a:t> </a:t>
            </a:r>
            <a:r>
              <a:rPr lang="it-IT" sz="2400" dirty="0" err="1"/>
              <a:t>mikrokrmilnik</a:t>
            </a:r>
            <a:r>
              <a:rPr lang="it-IT" sz="2400" dirty="0"/>
              <a:t> </a:t>
            </a:r>
            <a:r>
              <a:rPr lang="it-IT" sz="2400" dirty="0" err="1"/>
              <a:t>ArduinoMega</a:t>
            </a:r>
            <a:r>
              <a:rPr lang="it-IT" sz="2400" dirty="0"/>
              <a:t> </a:t>
            </a:r>
            <a:r>
              <a:rPr lang="it-IT" sz="2400" dirty="0" err="1"/>
              <a:t>preko</a:t>
            </a:r>
            <a:r>
              <a:rPr lang="it-IT" sz="2400" dirty="0"/>
              <a:t> </a:t>
            </a:r>
            <a:r>
              <a:rPr lang="it-IT" sz="2400" dirty="0" err="1"/>
              <a:t>lastnega</a:t>
            </a:r>
            <a:r>
              <a:rPr lang="it-IT" sz="2400" dirty="0"/>
              <a:t> </a:t>
            </a:r>
            <a:r>
              <a:rPr lang="it-IT" sz="2400" dirty="0" err="1"/>
              <a:t>analognega</a:t>
            </a:r>
            <a:r>
              <a:rPr lang="it-IT" sz="2400" dirty="0"/>
              <a:t> </a:t>
            </a:r>
            <a:r>
              <a:rPr lang="it-IT" sz="2400" dirty="0" err="1"/>
              <a:t>vhoda</a:t>
            </a:r>
            <a:r>
              <a:rPr lang="it-IT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Mikrokrmilnik</a:t>
            </a:r>
            <a:r>
              <a:rPr lang="it-IT" sz="2400" dirty="0"/>
              <a:t> </a:t>
            </a:r>
            <a:r>
              <a:rPr lang="it-IT" sz="2400" dirty="0" err="1"/>
              <a:t>izvaja</a:t>
            </a:r>
            <a:r>
              <a:rPr lang="it-IT" sz="2400" dirty="0"/>
              <a:t> </a:t>
            </a:r>
            <a:r>
              <a:rPr lang="it-IT" sz="2400" dirty="0" err="1"/>
              <a:t>meritve</a:t>
            </a:r>
            <a:r>
              <a:rPr lang="it-IT" sz="2400" dirty="0"/>
              <a:t> s </a:t>
            </a:r>
            <a:r>
              <a:rPr lang="it-IT" sz="2400" dirty="0" err="1"/>
              <a:t>frekvenco</a:t>
            </a:r>
            <a:r>
              <a:rPr lang="it-IT" sz="2400" dirty="0"/>
              <a:t> 50Hz ter </a:t>
            </a:r>
            <a:r>
              <a:rPr lang="it-IT" sz="2400" dirty="0" err="1"/>
              <a:t>vsaka</a:t>
            </a:r>
            <a:r>
              <a:rPr lang="it-IT" sz="2400" dirty="0"/>
              <a:t> </a:t>
            </a:r>
            <a:r>
              <a:rPr lang="it-IT" sz="2400" dirty="0" err="1"/>
              <a:t>meritev</a:t>
            </a:r>
            <a:r>
              <a:rPr lang="it-IT" sz="2400" dirty="0"/>
              <a:t> je </a:t>
            </a:r>
            <a:r>
              <a:rPr lang="it-IT" sz="2400" dirty="0" err="1"/>
              <a:t>poslana</a:t>
            </a:r>
            <a:r>
              <a:rPr lang="it-IT" sz="2400" dirty="0"/>
              <a:t> </a:t>
            </a:r>
            <a:r>
              <a:rPr lang="it-IT" sz="2400" dirty="0" err="1"/>
              <a:t>računalniku</a:t>
            </a:r>
            <a:r>
              <a:rPr lang="it-IT" sz="2400" dirty="0"/>
              <a:t> </a:t>
            </a:r>
            <a:r>
              <a:rPr lang="it-IT" sz="2400" dirty="0" err="1"/>
              <a:t>preko</a:t>
            </a:r>
            <a:r>
              <a:rPr lang="it-IT" sz="2400" dirty="0"/>
              <a:t> </a:t>
            </a:r>
            <a:r>
              <a:rPr lang="it-IT" sz="2400" dirty="0" err="1"/>
              <a:t>serijske</a:t>
            </a:r>
            <a:r>
              <a:rPr lang="it-IT" sz="2400" dirty="0"/>
              <a:t> </a:t>
            </a:r>
            <a:r>
              <a:rPr lang="it-IT" sz="2400" dirty="0" err="1"/>
              <a:t>komunikacije</a:t>
            </a:r>
            <a:endParaRPr lang="it-IT" sz="2200" dirty="0"/>
          </a:p>
          <a:p>
            <a:pPr marL="201168" lvl="1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6</a:t>
            </a:fld>
            <a:endParaRPr lang="it-IT"/>
          </a:p>
        </p:txBody>
      </p:sp>
      <p:pic>
        <p:nvPicPr>
          <p:cNvPr id="8" name="Immagine 7" descr="Immagine che contiene mucca, largo, via, camminando&#10;&#10;Descrizione generata automaticamente">
            <a:extLst>
              <a:ext uri="{FF2B5EF4-FFF2-40B4-BE49-F238E27FC236}">
                <a16:creationId xmlns:a16="http://schemas.microsoft.com/office/drawing/2014/main" id="{22444955-8F03-43D8-9FF3-F7691C622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931" y="200761"/>
            <a:ext cx="3765527" cy="37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2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Proces</a:t>
            </a:r>
            <a:r>
              <a:rPr lang="it-IT" dirty="0"/>
              <a:t> </a:t>
            </a:r>
            <a:r>
              <a:rPr lang="it-IT" dirty="0" err="1"/>
              <a:t>zbiranja</a:t>
            </a:r>
            <a:r>
              <a:rPr lang="it-IT" dirty="0"/>
              <a:t> </a:t>
            </a:r>
            <a:r>
              <a:rPr lang="it-IT" dirty="0" err="1"/>
              <a:t>podatkov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2" y="1845734"/>
            <a:ext cx="1115873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Po </a:t>
            </a:r>
            <a:r>
              <a:rPr lang="it-IT" sz="2400" dirty="0" err="1"/>
              <a:t>definiciji</a:t>
            </a:r>
            <a:r>
              <a:rPr lang="it-IT" sz="2400" dirty="0"/>
              <a:t> je </a:t>
            </a:r>
            <a:r>
              <a:rPr lang="it-IT" sz="2400" dirty="0" err="1"/>
              <a:t>padec</a:t>
            </a:r>
            <a:r>
              <a:rPr lang="it-IT" sz="2400" dirty="0"/>
              <a:t> </a:t>
            </a:r>
            <a:r>
              <a:rPr lang="it-IT" sz="2400" dirty="0" err="1"/>
              <a:t>nenameren</a:t>
            </a:r>
            <a:r>
              <a:rPr lang="it-IT" sz="2400" dirty="0"/>
              <a:t> </a:t>
            </a:r>
            <a:r>
              <a:rPr lang="it-IT" sz="2400" dirty="0" err="1"/>
              <a:t>dogodek</a:t>
            </a:r>
            <a:r>
              <a:rPr lang="it-IT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it-IT" sz="2000" dirty="0" err="1"/>
              <a:t>Process</a:t>
            </a:r>
            <a:r>
              <a:rPr lang="it-IT" sz="2000" dirty="0"/>
              <a:t> </a:t>
            </a:r>
            <a:r>
              <a:rPr lang="it-IT" sz="2000" dirty="0" err="1"/>
              <a:t>zbiranja</a:t>
            </a:r>
            <a:r>
              <a:rPr lang="it-IT" sz="2000" dirty="0"/>
              <a:t> </a:t>
            </a:r>
            <a:r>
              <a:rPr lang="it-IT" sz="2000" dirty="0" err="1"/>
              <a:t>podatkov</a:t>
            </a:r>
            <a:r>
              <a:rPr lang="it-IT" sz="2000" dirty="0"/>
              <a:t> </a:t>
            </a:r>
            <a:r>
              <a:rPr lang="it-IT" sz="2000" dirty="0" err="1"/>
              <a:t>osnovan</a:t>
            </a:r>
            <a:r>
              <a:rPr lang="it-IT" sz="2000" dirty="0"/>
              <a:t> </a:t>
            </a:r>
            <a:r>
              <a:rPr lang="it-IT" sz="2000" dirty="0" err="1"/>
              <a:t>na</a:t>
            </a:r>
            <a:r>
              <a:rPr lang="it-IT" sz="2000" dirty="0"/>
              <a:t> </a:t>
            </a:r>
            <a:r>
              <a:rPr lang="it-IT" sz="2000" dirty="0" err="1"/>
              <a:t>simulaciji</a:t>
            </a:r>
            <a:r>
              <a:rPr lang="it-IT" sz="2000" dirty="0"/>
              <a:t> </a:t>
            </a:r>
            <a:r>
              <a:rPr lang="it-IT" sz="2000" dirty="0" err="1"/>
              <a:t>padca</a:t>
            </a:r>
            <a:r>
              <a:rPr lang="it-IT" sz="2000" dirty="0"/>
              <a:t> je v </a:t>
            </a:r>
            <a:r>
              <a:rPr lang="it-IT" sz="2000" dirty="0" err="1"/>
              <a:t>direktnem</a:t>
            </a:r>
            <a:r>
              <a:rPr lang="it-IT" sz="2000" dirty="0"/>
              <a:t> </a:t>
            </a:r>
            <a:r>
              <a:rPr lang="it-IT" sz="2000" dirty="0" err="1"/>
              <a:t>nasprotju</a:t>
            </a:r>
            <a:r>
              <a:rPr lang="it-IT" sz="2000" dirty="0"/>
              <a:t> s </a:t>
            </a:r>
            <a:r>
              <a:rPr lang="it-IT" sz="2000" dirty="0" err="1"/>
              <a:t>definicijo</a:t>
            </a:r>
            <a:r>
              <a:rPr lang="it-IT" sz="2000" dirty="0"/>
              <a:t> </a:t>
            </a:r>
            <a:r>
              <a:rPr lang="it-IT" sz="2000" dirty="0" err="1"/>
              <a:t>padca</a:t>
            </a:r>
            <a:endParaRPr lang="it-IT" sz="2000" dirty="0"/>
          </a:p>
          <a:p>
            <a:pPr marL="201168" lvl="1" indent="0">
              <a:buNone/>
            </a:pPr>
            <a:endParaRPr lang="it-IT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200" dirty="0"/>
              <a:t> V </a:t>
            </a:r>
            <a:r>
              <a:rPr lang="it-IT" sz="2200" dirty="0" err="1"/>
              <a:t>citiranem</a:t>
            </a:r>
            <a:r>
              <a:rPr lang="it-IT" sz="2200" dirty="0"/>
              <a:t> </a:t>
            </a:r>
            <a:r>
              <a:rPr lang="it-IT" sz="2200" dirty="0" err="1"/>
              <a:t>prispevku</a:t>
            </a:r>
            <a:r>
              <a:rPr lang="it-IT" sz="2200" dirty="0"/>
              <a:t> je </a:t>
            </a:r>
            <a:r>
              <a:rPr lang="it-IT" sz="2200" dirty="0" err="1"/>
              <a:t>bila</a:t>
            </a:r>
            <a:r>
              <a:rPr lang="it-IT" sz="2200" dirty="0"/>
              <a:t> </a:t>
            </a:r>
            <a:r>
              <a:rPr lang="it-IT" sz="2200" dirty="0" err="1"/>
              <a:t>na</a:t>
            </a:r>
            <a:r>
              <a:rPr lang="it-IT" sz="2200" dirty="0"/>
              <a:t> </a:t>
            </a:r>
            <a:r>
              <a:rPr lang="it-IT" sz="2200" dirty="0" err="1"/>
              <a:t>široko</a:t>
            </a:r>
            <a:r>
              <a:rPr lang="it-IT" sz="2200" dirty="0"/>
              <a:t> </a:t>
            </a:r>
            <a:r>
              <a:rPr lang="it-IT" sz="2200" dirty="0" err="1"/>
              <a:t>obravnavana</a:t>
            </a:r>
            <a:r>
              <a:rPr lang="it-IT" sz="2200" dirty="0"/>
              <a:t> </a:t>
            </a:r>
            <a:r>
              <a:rPr lang="it-IT" sz="2200" dirty="0" err="1"/>
              <a:t>problematika</a:t>
            </a:r>
            <a:r>
              <a:rPr lang="it-IT" sz="2200" dirty="0"/>
              <a:t> </a:t>
            </a:r>
            <a:r>
              <a:rPr lang="it-IT" sz="2200" dirty="0" err="1"/>
              <a:t>simulacije</a:t>
            </a:r>
            <a:r>
              <a:rPr lang="it-IT" sz="2200" dirty="0"/>
              <a:t> </a:t>
            </a:r>
            <a:r>
              <a:rPr lang="it-IT" sz="2200" dirty="0" err="1"/>
              <a:t>padca</a:t>
            </a:r>
            <a:endParaRPr lang="it-IT" sz="2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Stack, E. (2017). Falls are unintentional: Studying simulations is a waste of faking time. </a:t>
            </a:r>
            <a:r>
              <a:rPr lang="en-US" sz="1100" i="1" dirty="0"/>
              <a:t>Journal of Rehabilitation and Assistive Technologies Engineering</a:t>
            </a:r>
            <a:r>
              <a:rPr lang="en-US" sz="1100" dirty="0"/>
              <a:t>. </a:t>
            </a:r>
            <a:r>
              <a:rPr lang="en-US" sz="1100" dirty="0">
                <a:hlinkClick r:id="rId2"/>
              </a:rPr>
              <a:t>https://doi.org/10.1177/2055668317732945</a:t>
            </a:r>
            <a:endParaRPr lang="en-US" sz="1100" dirty="0"/>
          </a:p>
          <a:p>
            <a:pPr marL="384048" lvl="2" indent="0">
              <a:buNone/>
            </a:pP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sz="2200" dirty="0" err="1"/>
              <a:t>Tako</a:t>
            </a:r>
            <a:r>
              <a:rPr lang="en-US" sz="2200" dirty="0"/>
              <a:t> </a:t>
            </a:r>
            <a:r>
              <a:rPr lang="en-US" sz="2200" dirty="0" err="1"/>
              <a:t>smo</a:t>
            </a:r>
            <a:r>
              <a:rPr lang="en-US" sz="2200" dirty="0"/>
              <a:t> </a:t>
            </a:r>
            <a:r>
              <a:rPr lang="en-US" sz="2200" dirty="0" err="1"/>
              <a:t>strukturirali</a:t>
            </a:r>
            <a:r>
              <a:rPr lang="en-US" sz="2200" dirty="0"/>
              <a:t> </a:t>
            </a:r>
            <a:r>
              <a:rPr lang="en-US" sz="2200" dirty="0" err="1"/>
              <a:t>proces</a:t>
            </a:r>
            <a:r>
              <a:rPr lang="en-US" sz="2200" dirty="0"/>
              <a:t> </a:t>
            </a:r>
            <a:r>
              <a:rPr lang="en-US" sz="2200" dirty="0" err="1"/>
              <a:t>zbiranja</a:t>
            </a:r>
            <a:r>
              <a:rPr lang="en-US" sz="2200" dirty="0"/>
              <a:t> </a:t>
            </a:r>
            <a:r>
              <a:rPr lang="en-US" sz="2200" dirty="0" err="1"/>
              <a:t>podatkov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</a:t>
            </a:r>
            <a:r>
              <a:rPr lang="en-US" sz="2200" dirty="0" err="1"/>
              <a:t>osnovi</a:t>
            </a:r>
            <a:r>
              <a:rPr lang="en-US" sz="2200" dirty="0"/>
              <a:t> </a:t>
            </a:r>
            <a:r>
              <a:rPr lang="en-US" sz="2200" dirty="0" err="1"/>
              <a:t>aktivnostih</a:t>
            </a:r>
            <a:r>
              <a:rPr lang="en-US" sz="2200" dirty="0"/>
              <a:t> </a:t>
            </a:r>
            <a:r>
              <a:rPr lang="en-US" sz="2200" dirty="0" err="1"/>
              <a:t>predlaganih</a:t>
            </a:r>
            <a:r>
              <a:rPr lang="en-US" sz="2200" dirty="0"/>
              <a:t> v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100" dirty="0"/>
              <a:t>N. </a:t>
            </a:r>
            <a:r>
              <a:rPr lang="en-US" sz="1100" dirty="0" err="1"/>
              <a:t>Noury</a:t>
            </a:r>
            <a:r>
              <a:rPr lang="en-US" sz="1100" dirty="0"/>
              <a:t> et al., "Fall detection - Principles and Methods," 2007 29th Annual International Conference of the IEEE Engineering in Medicine and Biology Society, Lyon, 2007, pp. 1663-1666, </a:t>
            </a:r>
            <a:r>
              <a:rPr lang="en-US" sz="1100" dirty="0" err="1"/>
              <a:t>doi</a:t>
            </a:r>
            <a:r>
              <a:rPr lang="en-US" sz="1100" dirty="0"/>
              <a:t>: 10.1109/IEMBS.2007.4352627. </a:t>
            </a:r>
            <a:endParaRPr lang="it-IT" sz="1100" dirty="0"/>
          </a:p>
          <a:p>
            <a:pPr marL="201168" lvl="1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49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Proces</a:t>
            </a:r>
            <a:r>
              <a:rPr lang="it-IT" dirty="0"/>
              <a:t> </a:t>
            </a:r>
            <a:r>
              <a:rPr lang="it-IT" dirty="0" err="1"/>
              <a:t>zbiranja</a:t>
            </a:r>
            <a:r>
              <a:rPr lang="it-IT" dirty="0"/>
              <a:t> </a:t>
            </a:r>
            <a:r>
              <a:rPr lang="it-IT" dirty="0" err="1"/>
              <a:t>podatkov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2" y="1845734"/>
            <a:ext cx="1115873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Pozitivna</a:t>
            </a:r>
            <a:r>
              <a:rPr lang="it-IT" sz="2400" dirty="0"/>
              <a:t> </a:t>
            </a:r>
            <a:r>
              <a:rPr lang="it-IT" sz="2400" dirty="0" err="1"/>
              <a:t>podatkovna</a:t>
            </a:r>
            <a:r>
              <a:rPr lang="it-IT" sz="2400" dirty="0"/>
              <a:t> </a:t>
            </a:r>
            <a:r>
              <a:rPr lang="it-IT" sz="2400" dirty="0" err="1"/>
              <a:t>množica</a:t>
            </a:r>
            <a:r>
              <a:rPr lang="it-IT" sz="2400" dirty="0"/>
              <a:t> je </a:t>
            </a:r>
            <a:r>
              <a:rPr lang="it-IT" sz="2400" dirty="0" err="1"/>
              <a:t>sestavljena</a:t>
            </a:r>
            <a:r>
              <a:rPr lang="it-IT" sz="2400" dirty="0"/>
              <a:t> </a:t>
            </a:r>
            <a:r>
              <a:rPr lang="it-IT" sz="2400" dirty="0" err="1"/>
              <a:t>iz</a:t>
            </a:r>
            <a:r>
              <a:rPr lang="it-IT" sz="2400" dirty="0"/>
              <a:t> </a:t>
            </a:r>
            <a:r>
              <a:rPr lang="it-IT" sz="2400" dirty="0" err="1"/>
              <a:t>sedem</a:t>
            </a:r>
            <a:r>
              <a:rPr lang="it-IT" sz="2400" dirty="0"/>
              <a:t> </a:t>
            </a:r>
            <a:r>
              <a:rPr lang="it-IT" sz="2400" dirty="0" err="1"/>
              <a:t>dogodkov</a:t>
            </a:r>
            <a:r>
              <a:rPr lang="it-IT" sz="2400" dirty="0"/>
              <a:t> </a:t>
            </a:r>
            <a:r>
              <a:rPr lang="it-IT" sz="2400" dirty="0" err="1"/>
              <a:t>padca</a:t>
            </a:r>
            <a:r>
              <a:rPr lang="it-IT" sz="2400" dirty="0"/>
              <a:t>:</a:t>
            </a:r>
          </a:p>
          <a:p>
            <a:pPr marL="658368" lvl="1" indent="-457200">
              <a:buFont typeface="+mj-lt"/>
              <a:buAutoNum type="arabicPeriod"/>
            </a:pPr>
            <a:endParaRPr lang="en-US" sz="2000" dirty="0"/>
          </a:p>
          <a:p>
            <a:pPr marL="658368" lvl="1" indent="-457200">
              <a:buFont typeface="+mj-lt"/>
              <a:buAutoNum type="arabicPeriod"/>
            </a:pPr>
            <a:r>
              <a:rPr lang="en-US" sz="2000" dirty="0" err="1"/>
              <a:t>Padec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kolena</a:t>
            </a:r>
            <a:endParaRPr lang="en-US" sz="2000" dirty="0"/>
          </a:p>
          <a:p>
            <a:pPr marL="658368" lvl="1" indent="-457200">
              <a:buFont typeface="+mj-lt"/>
              <a:buAutoNum type="arabicPeriod"/>
            </a:pPr>
            <a:r>
              <a:rPr lang="pl-PL" sz="2000" dirty="0"/>
              <a:t>Padec v naprej in zaščita s rokami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pl-PL" sz="2000" dirty="0"/>
              <a:t>Padec v naprej s ležečim zaključkom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pl-PL" sz="2000" dirty="0"/>
              <a:t>Padec na kolen</a:t>
            </a:r>
            <a:r>
              <a:rPr lang="it-IT" sz="2000" dirty="0"/>
              <a:t>a</a:t>
            </a:r>
            <a:r>
              <a:rPr lang="pl-PL" sz="2000" dirty="0"/>
              <a:t> s rotacijo in zaključkom na bokih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it-IT" sz="2000" dirty="0" err="1"/>
              <a:t>Bočni</a:t>
            </a:r>
            <a:r>
              <a:rPr lang="it-IT" sz="2000" dirty="0"/>
              <a:t> </a:t>
            </a:r>
            <a:r>
              <a:rPr lang="it-IT" sz="2000" dirty="0" err="1"/>
              <a:t>padec</a:t>
            </a:r>
            <a:r>
              <a:rPr lang="it-IT" sz="2000" dirty="0"/>
              <a:t> s </a:t>
            </a:r>
            <a:r>
              <a:rPr lang="it-IT" sz="2000" dirty="0" err="1"/>
              <a:t>ležečim</a:t>
            </a:r>
            <a:r>
              <a:rPr lang="it-IT" sz="2000" dirty="0"/>
              <a:t> </a:t>
            </a:r>
            <a:r>
              <a:rPr lang="it-IT" sz="2000" dirty="0" err="1"/>
              <a:t>zaključkom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it-IT" sz="2000" dirty="0" err="1"/>
              <a:t>Bočni</a:t>
            </a:r>
            <a:r>
              <a:rPr lang="it-IT" sz="2000" dirty="0"/>
              <a:t> </a:t>
            </a:r>
            <a:r>
              <a:rPr lang="it-IT" sz="2000" dirty="0" err="1"/>
              <a:t>padec</a:t>
            </a:r>
            <a:r>
              <a:rPr lang="it-IT" sz="2000" dirty="0"/>
              <a:t> s </a:t>
            </a:r>
            <a:r>
              <a:rPr lang="it-IT" sz="2000" dirty="0" err="1"/>
              <a:t>ležečim</a:t>
            </a:r>
            <a:r>
              <a:rPr lang="it-IT" sz="2000" dirty="0"/>
              <a:t> </a:t>
            </a:r>
            <a:r>
              <a:rPr lang="it-IT" sz="2000" dirty="0" err="1"/>
              <a:t>zaključkom</a:t>
            </a:r>
            <a:r>
              <a:rPr lang="it-IT" sz="2000" dirty="0"/>
              <a:t> ter </a:t>
            </a:r>
            <a:r>
              <a:rPr lang="it-IT" sz="2000" dirty="0" err="1"/>
              <a:t>vračanje</a:t>
            </a:r>
            <a:r>
              <a:rPr lang="it-IT" sz="2000" dirty="0"/>
              <a:t> v </a:t>
            </a:r>
            <a:r>
              <a:rPr lang="it-IT" sz="2000" dirty="0" err="1"/>
              <a:t>pokončno</a:t>
            </a:r>
            <a:r>
              <a:rPr lang="it-IT" sz="2000" dirty="0"/>
              <a:t> </a:t>
            </a:r>
            <a:r>
              <a:rPr lang="it-IT" sz="2000" dirty="0" err="1"/>
              <a:t>pozicijo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it-IT" sz="2000" dirty="0" err="1"/>
              <a:t>Padec</a:t>
            </a:r>
            <a:r>
              <a:rPr lang="it-IT" sz="2000" dirty="0"/>
              <a:t> v </a:t>
            </a:r>
            <a:r>
              <a:rPr lang="it-IT" sz="2000" dirty="0" err="1"/>
              <a:t>naprej</a:t>
            </a:r>
            <a:r>
              <a:rPr lang="it-IT" sz="2000" dirty="0"/>
              <a:t> s </a:t>
            </a:r>
            <a:r>
              <a:rPr lang="it-IT" sz="2000" dirty="0" err="1"/>
              <a:t>ležečim</a:t>
            </a:r>
            <a:r>
              <a:rPr lang="it-IT" sz="2000" dirty="0"/>
              <a:t> </a:t>
            </a:r>
            <a:r>
              <a:rPr lang="it-IT" sz="2000" dirty="0" err="1"/>
              <a:t>zaključkom</a:t>
            </a:r>
            <a:r>
              <a:rPr lang="it-IT" sz="2000" dirty="0"/>
              <a:t> ter </a:t>
            </a:r>
            <a:r>
              <a:rPr lang="it-IT" sz="2000" dirty="0" err="1"/>
              <a:t>vračanje</a:t>
            </a:r>
            <a:r>
              <a:rPr lang="it-IT" sz="2000" dirty="0"/>
              <a:t> v </a:t>
            </a:r>
            <a:r>
              <a:rPr lang="it-IT" sz="2000" dirty="0" err="1"/>
              <a:t>pokončno</a:t>
            </a:r>
            <a:r>
              <a:rPr lang="it-IT" sz="2000" dirty="0"/>
              <a:t> </a:t>
            </a:r>
            <a:r>
              <a:rPr lang="it-IT" sz="2000" dirty="0" err="1"/>
              <a:t>pozicijo</a:t>
            </a:r>
            <a:endParaRPr lang="it-IT" sz="2000" dirty="0"/>
          </a:p>
          <a:p>
            <a:pPr marL="201168" lvl="1" indent="0">
              <a:buNone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endParaRPr lang="it-IT" sz="22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74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2797A9-0A87-4B82-B3B9-77A253B1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Proces</a:t>
            </a:r>
            <a:r>
              <a:rPr lang="it-IT" dirty="0"/>
              <a:t> </a:t>
            </a:r>
            <a:r>
              <a:rPr lang="it-IT" dirty="0" err="1"/>
              <a:t>zbiranja</a:t>
            </a:r>
            <a:r>
              <a:rPr lang="it-IT" dirty="0"/>
              <a:t> </a:t>
            </a:r>
            <a:r>
              <a:rPr lang="it-IT" dirty="0" err="1"/>
              <a:t>podatkov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A340E1-3F2B-4A4B-84A1-B8B988F4A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2" y="1845734"/>
            <a:ext cx="11158737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 </a:t>
            </a:r>
            <a:r>
              <a:rPr lang="it-IT" sz="2400" dirty="0" err="1"/>
              <a:t>Aktivnosti</a:t>
            </a:r>
            <a:r>
              <a:rPr lang="it-IT" sz="2400" dirty="0"/>
              <a:t>, </a:t>
            </a:r>
            <a:r>
              <a:rPr lang="it-IT" sz="2400" dirty="0" err="1"/>
              <a:t>ki</a:t>
            </a:r>
            <a:r>
              <a:rPr lang="it-IT" sz="2400" dirty="0"/>
              <a:t> </a:t>
            </a:r>
            <a:r>
              <a:rPr lang="it-IT" sz="2400" dirty="0" err="1"/>
              <a:t>sestavljajo</a:t>
            </a:r>
            <a:r>
              <a:rPr lang="it-IT" sz="2400" dirty="0"/>
              <a:t> </a:t>
            </a:r>
            <a:r>
              <a:rPr lang="it-IT" sz="2400" dirty="0" err="1"/>
              <a:t>negativno</a:t>
            </a:r>
            <a:r>
              <a:rPr lang="it-IT" sz="2400" dirty="0"/>
              <a:t> </a:t>
            </a:r>
            <a:r>
              <a:rPr lang="it-IT" sz="2400" dirty="0" err="1"/>
              <a:t>podatkovno</a:t>
            </a:r>
            <a:r>
              <a:rPr lang="it-IT" sz="2400" dirty="0"/>
              <a:t> </a:t>
            </a:r>
            <a:r>
              <a:rPr lang="it-IT" sz="2400" dirty="0" err="1"/>
              <a:t>množico</a:t>
            </a:r>
            <a:endParaRPr lang="it-IT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58368" lvl="1" indent="-457200">
              <a:buFont typeface="+mj-lt"/>
              <a:buAutoNum type="arabicPeriod"/>
            </a:pPr>
            <a:r>
              <a:rPr lang="en-US" sz="2000" dirty="0" err="1"/>
              <a:t>Usesti</a:t>
            </a:r>
            <a:r>
              <a:rPr lang="en-US" sz="2000" dirty="0"/>
              <a:t> se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stol</a:t>
            </a:r>
            <a:endParaRPr lang="en-US" sz="2000" dirty="0"/>
          </a:p>
          <a:p>
            <a:pPr marL="658368" lvl="1" indent="-457200">
              <a:buFont typeface="+mj-lt"/>
              <a:buAutoNum type="arabicPeriod"/>
            </a:pPr>
            <a:r>
              <a:rPr lang="pl-PL" sz="2000" dirty="0"/>
              <a:t>Dvigniti se iz stola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it-IT" sz="2000" dirty="0" err="1"/>
              <a:t>Pobrati</a:t>
            </a:r>
            <a:r>
              <a:rPr lang="it-IT" sz="2000" dirty="0"/>
              <a:t> </a:t>
            </a:r>
            <a:r>
              <a:rPr lang="it-IT" sz="2000" dirty="0" err="1"/>
              <a:t>predmet</a:t>
            </a:r>
            <a:r>
              <a:rPr lang="it-IT" sz="2000" dirty="0"/>
              <a:t> </a:t>
            </a:r>
            <a:r>
              <a:rPr lang="it-IT" sz="2000" dirty="0" err="1"/>
              <a:t>iz</a:t>
            </a:r>
            <a:r>
              <a:rPr lang="it-IT" sz="2000" dirty="0"/>
              <a:t> </a:t>
            </a:r>
            <a:r>
              <a:rPr lang="it-IT" sz="2000" dirty="0" err="1"/>
              <a:t>tleh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it-IT" sz="2000" dirty="0" err="1"/>
              <a:t>Sonožni</a:t>
            </a:r>
            <a:r>
              <a:rPr lang="it-IT" sz="2000" dirty="0"/>
              <a:t> </a:t>
            </a:r>
            <a:r>
              <a:rPr lang="it-IT" sz="2000" dirty="0" err="1"/>
              <a:t>skok</a:t>
            </a:r>
            <a:r>
              <a:rPr lang="it-IT" sz="2000" dirty="0"/>
              <a:t> </a:t>
            </a:r>
            <a:r>
              <a:rPr lang="it-IT" sz="2000" dirty="0" err="1"/>
              <a:t>iz</a:t>
            </a:r>
            <a:r>
              <a:rPr lang="it-IT" sz="2000" dirty="0"/>
              <a:t> </a:t>
            </a:r>
            <a:r>
              <a:rPr lang="it-IT" sz="2000" dirty="0" err="1"/>
              <a:t>tleh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it-IT" sz="2000" dirty="0" err="1"/>
              <a:t>Naključna</a:t>
            </a:r>
            <a:r>
              <a:rPr lang="it-IT" sz="2000" dirty="0"/>
              <a:t> </a:t>
            </a:r>
            <a:r>
              <a:rPr lang="it-IT" sz="2000" dirty="0" err="1"/>
              <a:t>hoja</a:t>
            </a:r>
            <a:r>
              <a:rPr lang="it-IT" sz="2000" dirty="0"/>
              <a:t> z </a:t>
            </a:r>
            <a:r>
              <a:rPr lang="it-IT" sz="2000" dirty="0" err="1"/>
              <a:t>naključnim</a:t>
            </a:r>
            <a:r>
              <a:rPr lang="it-IT" sz="2000" dirty="0"/>
              <a:t> </a:t>
            </a:r>
            <a:r>
              <a:rPr lang="it-IT" sz="2000" dirty="0" err="1"/>
              <a:t>ustavljanjem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it-IT" sz="2000" dirty="0" err="1"/>
              <a:t>Mirovati</a:t>
            </a:r>
            <a:r>
              <a:rPr lang="it-IT" sz="2000" dirty="0"/>
              <a:t> </a:t>
            </a:r>
            <a:r>
              <a:rPr lang="it-IT" sz="2000" dirty="0" err="1"/>
              <a:t>na</a:t>
            </a:r>
            <a:r>
              <a:rPr lang="it-IT" sz="2000" dirty="0"/>
              <a:t> </a:t>
            </a:r>
            <a:r>
              <a:rPr lang="it-IT" sz="2000" dirty="0" err="1"/>
              <a:t>mestu</a:t>
            </a:r>
            <a:endParaRPr lang="it-IT" sz="2000" dirty="0"/>
          </a:p>
          <a:p>
            <a:pPr marL="658368" lvl="1" indent="-457200">
              <a:buFont typeface="+mj-lt"/>
              <a:buAutoNum type="arabicPeriod"/>
            </a:pPr>
            <a:r>
              <a:rPr lang="it-IT" sz="2000" dirty="0" err="1"/>
              <a:t>Prazna</a:t>
            </a:r>
            <a:r>
              <a:rPr lang="it-IT" sz="2000" dirty="0"/>
              <a:t> </a:t>
            </a:r>
            <a:r>
              <a:rPr lang="it-IT" sz="2000" dirty="0" err="1"/>
              <a:t>tla</a:t>
            </a:r>
            <a:endParaRPr lang="it-IT" sz="2000" dirty="0"/>
          </a:p>
          <a:p>
            <a:endParaRPr lang="it-IT" sz="2200" dirty="0"/>
          </a:p>
          <a:p>
            <a:pPr marL="658368" lvl="1" indent="-457200">
              <a:buFont typeface="+mj-lt"/>
              <a:buAutoNum type="arabicPeriod"/>
            </a:pPr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E24E7F-882D-444E-AB70-4F2D8F4A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Naivni Bayes in umetna konvolucijska nevronska mreža za identifikacijo padcev       s pomočjo pametnih tal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CB9938B-D513-4103-8C82-E55A45EC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15F8F-7734-4797-8869-5D5BC0AAEC1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0735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Widescreen</PresentationFormat>
  <Paragraphs>206</Paragraphs>
  <Slides>19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Retrospettivo</vt:lpstr>
      <vt:lpstr>Worksheet</vt:lpstr>
      <vt:lpstr>   Naivni Bayes in umetna  konvolucijska nevronska mreža ZA IDENTIFIKACIJO PADCEV S POMOČJO PAMETNIH TAL </vt:lpstr>
      <vt:lpstr>Kazalo</vt:lpstr>
      <vt:lpstr>Področje identifikacije padcev</vt:lpstr>
      <vt:lpstr>Problem identifikacije padcev</vt:lpstr>
      <vt:lpstr>Prototip pametnih tal</vt:lpstr>
      <vt:lpstr>Prototip pametnih tal</vt:lpstr>
      <vt:lpstr>Proces zbiranja podatkov</vt:lpstr>
      <vt:lpstr>Proces zbiranja podatkov</vt:lpstr>
      <vt:lpstr>Proces zbiranja podatkov</vt:lpstr>
      <vt:lpstr>Proces zbiranja podatkov</vt:lpstr>
      <vt:lpstr>Opis podatkov</vt:lpstr>
      <vt:lpstr>Predprocesiranje podatkov - odkrivanje značilk</vt:lpstr>
      <vt:lpstr>Predprocesiranje podatkov - normalizacija</vt:lpstr>
      <vt:lpstr>Modeliranje</vt:lpstr>
      <vt:lpstr>Rezultati</vt:lpstr>
      <vt:lpstr>Rezultati</vt:lpstr>
      <vt:lpstr>Rezultati</vt:lpstr>
      <vt:lpstr>Zaključek in nadaljne delo</vt:lpstr>
      <vt:lpstr>Vprašanja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X-Coding Programersko tekmovanje</dc:title>
  <dc:creator>nikihrovatin@gmail.com</dc:creator>
  <cp:lastModifiedBy>nikihrovatin@gmail.com</cp:lastModifiedBy>
  <cp:revision>64</cp:revision>
  <dcterms:created xsi:type="dcterms:W3CDTF">2020-06-11T19:42:41Z</dcterms:created>
  <dcterms:modified xsi:type="dcterms:W3CDTF">2020-08-14T05:39:26Z</dcterms:modified>
</cp:coreProperties>
</file>